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87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7FB1-C415-48A4-9A70-0C3A99060E21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2AA-EECC-4875-BD18-902F64FB3F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C2AA-EECC-4875-BD18-902F64FB3FD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F4B0B-FC4D-41EC-873E-9EF8F994D430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3828C-2B87-464B-BA4E-652821ED1B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alibri"/>
              </a:rPr>
              <a:t>¿</a:t>
            </a:r>
            <a:r>
              <a:rPr lang="en-US" sz="8000" dirty="0" err="1" smtClean="0">
                <a:latin typeface="Calibri"/>
              </a:rPr>
              <a:t>Cómo</a:t>
            </a:r>
            <a:r>
              <a:rPr lang="en-US" sz="8000" dirty="0" smtClean="0">
                <a:latin typeface="Calibri"/>
              </a:rPr>
              <a:t> </a:t>
            </a:r>
            <a:r>
              <a:rPr lang="en-US" sz="8000" dirty="0" err="1" smtClean="0">
                <a:latin typeface="Calibri"/>
              </a:rPr>
              <a:t>es</a:t>
            </a:r>
            <a:r>
              <a:rPr lang="en-US" sz="8000" dirty="0" smtClean="0">
                <a:latin typeface="Calibri"/>
              </a:rPr>
              <a:t>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Realidades</a:t>
            </a:r>
            <a:r>
              <a:rPr lang="en-US" dirty="0" smtClean="0"/>
              <a:t> 2--PE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Rosa y </a:t>
            </a:r>
            <a:r>
              <a:rPr lang="en-US" sz="9600" dirty="0" err="1" smtClean="0">
                <a:latin typeface="+mj-lt"/>
              </a:rPr>
              <a:t>t</a:t>
            </a:r>
            <a:r>
              <a:rPr lang="en-US" sz="9600" dirty="0" err="1" smtClean="0">
                <a:latin typeface="Calibri"/>
              </a:rPr>
              <a:t>ú</a:t>
            </a:r>
            <a:r>
              <a:rPr lang="en-US" sz="9600" dirty="0" smtClean="0">
                <a:latin typeface="Calibri"/>
              </a:rPr>
              <a:t> </a:t>
            </a:r>
            <a:endParaRPr lang="en-US" sz="9600" dirty="0" smtClean="0">
              <a:latin typeface="Calibri"/>
            </a:endParaRPr>
          </a:p>
          <a:p>
            <a:pPr>
              <a:buNone/>
            </a:pPr>
            <a:r>
              <a:rPr lang="en-US" sz="9600" dirty="0" smtClean="0">
                <a:latin typeface="Calibri"/>
              </a:rPr>
              <a:t> </a:t>
            </a:r>
            <a:r>
              <a:rPr lang="en-US" sz="9600" dirty="0" smtClean="0">
                <a:latin typeface="Calibri"/>
              </a:rPr>
              <a:t>__</a:t>
            </a:r>
            <a:r>
              <a:rPr lang="en-US" sz="9600" dirty="0" smtClean="0">
                <a:latin typeface="+mj-lt"/>
              </a:rPr>
              <a:t>______ </a:t>
            </a:r>
            <a:r>
              <a:rPr lang="en-US" sz="9600" dirty="0" err="1" smtClean="0">
                <a:latin typeface="+mj-lt"/>
              </a:rPr>
              <a:t>altas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69754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</a:t>
            </a:r>
            <a:r>
              <a:rPr lang="en-US" sz="9600" b="1" dirty="0" smtClean="0">
                <a:solidFill>
                  <a:srgbClr val="7030A0"/>
                </a:solidFill>
              </a:rPr>
              <a:t>on/</a:t>
            </a:r>
            <a:r>
              <a:rPr lang="en-US" sz="9600" b="1" dirty="0" err="1" smtClean="0">
                <a:solidFill>
                  <a:srgbClr val="7030A0"/>
                </a:solidFill>
              </a:rPr>
              <a:t>sois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+mj-lt"/>
              </a:rPr>
              <a:t>T</a:t>
            </a:r>
            <a:r>
              <a:rPr lang="en-US" sz="9600" dirty="0" err="1" smtClean="0">
                <a:latin typeface="Calibri"/>
              </a:rPr>
              <a:t>ú</a:t>
            </a:r>
            <a:r>
              <a:rPr lang="en-US" sz="9600" dirty="0" smtClean="0">
                <a:latin typeface="Calibri"/>
              </a:rPr>
              <a:t> </a:t>
            </a:r>
            <a:r>
              <a:rPr lang="en-US" sz="9600" dirty="0" smtClean="0">
                <a:latin typeface="+mj-lt"/>
              </a:rPr>
              <a:t>_____ sociable.</a:t>
            </a:r>
            <a:endParaRPr lang="en-US" sz="9600" dirty="0" smtClean="0"/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eres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Marcos y </a:t>
            </a:r>
            <a:r>
              <a:rPr lang="en-US" sz="9600" dirty="0" err="1" smtClean="0">
                <a:latin typeface="+mj-lt"/>
              </a:rPr>
              <a:t>yo</a:t>
            </a:r>
            <a:r>
              <a:rPr lang="en-US" sz="9600" dirty="0" smtClean="0">
                <a:latin typeface="+mj-lt"/>
              </a:rPr>
              <a:t> ______ </a:t>
            </a:r>
            <a:r>
              <a:rPr lang="en-US" sz="9600" dirty="0" err="1" smtClean="0">
                <a:latin typeface="+mj-lt"/>
              </a:rPr>
              <a:t>inteligentes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somos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Fabio ____ de </a:t>
            </a:r>
            <a:r>
              <a:rPr lang="en-US" sz="9600" dirty="0" err="1" smtClean="0">
                <a:latin typeface="+mj-lt"/>
              </a:rPr>
              <a:t>Espa</a:t>
            </a:r>
            <a:r>
              <a:rPr lang="en-US" sz="9600" dirty="0" err="1" smtClean="0">
                <a:latin typeface="Calibri"/>
              </a:rPr>
              <a:t>ña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0668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es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Sara y Carlos ____ </a:t>
            </a:r>
            <a:r>
              <a:rPr lang="en-US" sz="9600" dirty="0" err="1" smtClean="0">
                <a:latin typeface="+mj-lt"/>
              </a:rPr>
              <a:t>guapos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son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Margarita y </a:t>
            </a:r>
            <a:r>
              <a:rPr lang="en-US" sz="9600" dirty="0" err="1" smtClean="0">
                <a:latin typeface="+mj-lt"/>
              </a:rPr>
              <a:t>t</a:t>
            </a:r>
            <a:r>
              <a:rPr lang="en-US" sz="9600" dirty="0" err="1" smtClean="0">
                <a:latin typeface="Calibri"/>
              </a:rPr>
              <a:t>ú</a:t>
            </a:r>
            <a:r>
              <a:rPr lang="en-US" sz="9600" dirty="0" smtClean="0">
                <a:latin typeface="Calibri"/>
              </a:rPr>
              <a:t> </a:t>
            </a:r>
            <a:r>
              <a:rPr lang="en-US" sz="9600" dirty="0" smtClean="0">
                <a:latin typeface="+mj-lt"/>
              </a:rPr>
              <a:t>________ </a:t>
            </a:r>
            <a:r>
              <a:rPr lang="en-US" sz="9600" dirty="0" err="1" smtClean="0">
                <a:latin typeface="+mj-lt"/>
              </a:rPr>
              <a:t>atrevidas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9274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son/</a:t>
            </a:r>
            <a:r>
              <a:rPr lang="en-US" sz="9600" b="1" dirty="0" err="1" smtClean="0">
                <a:solidFill>
                  <a:srgbClr val="7030A0"/>
                </a:solidFill>
              </a:rPr>
              <a:t>sois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6600" dirty="0" smtClean="0"/>
              <a:t>The verb ser is often used with adjectives.  In Spanish, adjectives MUST agree in ________ and _________.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8768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number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148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gender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noun is _____________, the adjective will typically end in an ___.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seri</a:t>
            </a:r>
            <a:r>
              <a:rPr lang="en-US" sz="3600" b="1" u="sng" dirty="0" err="1" smtClean="0"/>
              <a:t>o</a:t>
            </a:r>
            <a:r>
              <a:rPr lang="en-US" sz="3600" b="1" u="sng" dirty="0" smtClean="0"/>
              <a:t>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362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masculine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267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-o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noun is ____________, the adjective will typically end in an ___.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seri</a:t>
            </a:r>
            <a:r>
              <a:rPr lang="en-US" sz="3600" b="1" u="sng" dirty="0" err="1" smtClean="0"/>
              <a:t>a</a:t>
            </a:r>
            <a:r>
              <a:rPr lang="en-US" sz="3600" b="1" u="sng" dirty="0" smtClean="0"/>
              <a:t>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362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feminine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267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-a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adjective ends in ______, there is no separate masculine form.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deport</a:t>
            </a:r>
            <a:r>
              <a:rPr lang="en-US" sz="3600" b="1" u="sng" dirty="0" err="1" smtClean="0"/>
              <a:t>ista</a:t>
            </a:r>
            <a:r>
              <a:rPr lang="en-US" sz="3600" b="1" u="sng" dirty="0" smtClean="0"/>
              <a:t>.</a:t>
            </a:r>
          </a:p>
          <a:p>
            <a:pPr>
              <a:buNone/>
            </a:pPr>
            <a:endParaRPr lang="en-US" sz="3600" b="1" u="sng" dirty="0" smtClean="0"/>
          </a:p>
          <a:p>
            <a:r>
              <a:rPr lang="en-US" sz="3600" dirty="0" smtClean="0"/>
              <a:t>Eva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deport</a:t>
            </a:r>
            <a:r>
              <a:rPr lang="en-US" sz="3600" b="1" u="sng" dirty="0" err="1" smtClean="0"/>
              <a:t>ista</a:t>
            </a:r>
            <a:r>
              <a:rPr lang="en-US" sz="3600" b="1" u="sng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362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-</a:t>
            </a:r>
            <a:r>
              <a:rPr lang="en-US" sz="5400" b="1" dirty="0" err="1" smtClean="0">
                <a:solidFill>
                  <a:srgbClr val="7030A0"/>
                </a:solidFill>
              </a:rPr>
              <a:t>ista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verb ____ means ______.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7620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ser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t</a:t>
            </a:r>
            <a:r>
              <a:rPr lang="en-US" sz="6600" b="1" dirty="0" smtClean="0">
                <a:solidFill>
                  <a:srgbClr val="7030A0"/>
                </a:solidFill>
              </a:rPr>
              <a:t>o be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adjective  ends in  ______, it can be ____________ by adding an __.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trabaja</a:t>
            </a:r>
            <a:r>
              <a:rPr lang="en-US" sz="3600" b="1" u="sng" dirty="0" err="1" smtClean="0"/>
              <a:t>dor</a:t>
            </a:r>
            <a:r>
              <a:rPr lang="en-US" sz="3600" dirty="0" smtClean="0"/>
              <a:t>.</a:t>
            </a:r>
            <a:endParaRPr lang="en-US" sz="3600" b="1" u="sng" dirty="0" smtClean="0"/>
          </a:p>
          <a:p>
            <a:pPr>
              <a:buNone/>
            </a:pPr>
            <a:endParaRPr lang="en-US" sz="3600" b="1" u="sng" dirty="0" smtClean="0"/>
          </a:p>
          <a:p>
            <a:r>
              <a:rPr lang="en-US" sz="3600" dirty="0" smtClean="0"/>
              <a:t>Eva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trabaja</a:t>
            </a:r>
            <a:r>
              <a:rPr lang="en-US" sz="3600" b="1" u="sng" dirty="0" err="1" smtClean="0"/>
              <a:t>dora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362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-</a:t>
            </a:r>
            <a:r>
              <a:rPr lang="en-US" sz="5400" b="1" dirty="0" err="1" smtClean="0">
                <a:solidFill>
                  <a:srgbClr val="7030A0"/>
                </a:solidFill>
              </a:rPr>
              <a:t>dor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feminine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267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-a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Adjectives that end in an __ or in ___, do not have separate forms for gender.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interesant</a:t>
            </a:r>
            <a:r>
              <a:rPr lang="en-US" sz="3600" b="1" u="sng" dirty="0" err="1" smtClean="0"/>
              <a:t>e</a:t>
            </a:r>
            <a:r>
              <a:rPr lang="en-US" sz="3600" dirty="0" smtClean="0"/>
              <a:t> y music</a:t>
            </a:r>
            <a:r>
              <a:rPr lang="en-US" sz="3600" b="1" u="sng" dirty="0" smtClean="0"/>
              <a:t>al</a:t>
            </a:r>
            <a:r>
              <a:rPr lang="en-US" sz="3600" dirty="0" smtClean="0"/>
              <a:t>.</a:t>
            </a:r>
            <a:endParaRPr lang="en-US" sz="3600" b="1" u="sng" dirty="0" smtClean="0"/>
          </a:p>
          <a:p>
            <a:pPr>
              <a:buNone/>
            </a:pPr>
            <a:endParaRPr lang="en-US" sz="3600" b="1" u="sng" dirty="0" smtClean="0"/>
          </a:p>
          <a:p>
            <a:r>
              <a:rPr lang="en-US" sz="3600" dirty="0" smtClean="0"/>
              <a:t>Eva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interesant</a:t>
            </a:r>
            <a:r>
              <a:rPr lang="en-US" sz="3600" b="1" u="sng" dirty="0" err="1" smtClean="0"/>
              <a:t>e</a:t>
            </a:r>
            <a:r>
              <a:rPr lang="en-US" sz="3600" dirty="0" smtClean="0"/>
              <a:t> y music</a:t>
            </a:r>
            <a:r>
              <a:rPr lang="en-US" sz="3600" b="1" u="sng" dirty="0" smtClean="0"/>
              <a:t>al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2362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-e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971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-al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Number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noun is _________, and the adjective ends in a __________, add _____ to make it plural.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y Jorge son </a:t>
            </a:r>
            <a:r>
              <a:rPr lang="en-US" sz="3600" dirty="0" err="1" smtClean="0"/>
              <a:t>seri</a:t>
            </a:r>
            <a:r>
              <a:rPr lang="en-US" sz="3600" b="1" u="sng" dirty="0" err="1" smtClean="0"/>
              <a:t>os</a:t>
            </a:r>
            <a:r>
              <a:rPr lang="en-US" sz="3600" dirty="0" smtClean="0"/>
              <a:t>.</a:t>
            </a:r>
            <a:endParaRPr lang="en-US" sz="3600" b="1" u="sng" dirty="0" smtClean="0"/>
          </a:p>
          <a:p>
            <a:pPr>
              <a:buNone/>
            </a:pPr>
            <a:endParaRPr lang="en-US" sz="3600" b="1" u="sng" dirty="0" smtClean="0"/>
          </a:p>
          <a:p>
            <a:r>
              <a:rPr lang="en-US" sz="3600" dirty="0" smtClean="0"/>
              <a:t>Eva y Ana son </a:t>
            </a:r>
            <a:r>
              <a:rPr lang="en-US" sz="3600" dirty="0" err="1" smtClean="0"/>
              <a:t>seri</a:t>
            </a:r>
            <a:r>
              <a:rPr lang="en-US" sz="3600" b="1" u="sng" dirty="0" err="1" smtClean="0"/>
              <a:t>as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362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plural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1820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vowel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8768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 -s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Number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the noun is _________, and the adjective ends in a _____________, add _____ to make it plural.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Eduardo y Jorge son musical</a:t>
            </a:r>
            <a:r>
              <a:rPr lang="en-US" sz="3600" b="1" u="sng" dirty="0" smtClean="0"/>
              <a:t>es</a:t>
            </a:r>
            <a:r>
              <a:rPr lang="en-US" sz="3600" dirty="0" smtClean="0"/>
              <a:t>.</a:t>
            </a:r>
            <a:endParaRPr lang="en-US" sz="3600" b="1" u="sng" dirty="0" smtClean="0"/>
          </a:p>
          <a:p>
            <a:pPr>
              <a:buNone/>
            </a:pPr>
            <a:endParaRPr lang="en-US" sz="3600" b="1" u="sng" dirty="0" smtClean="0"/>
          </a:p>
          <a:p>
            <a:r>
              <a:rPr lang="en-US" sz="3600" dirty="0" smtClean="0"/>
              <a:t>Eva y Ana son musical</a:t>
            </a:r>
            <a:r>
              <a:rPr lang="en-US" sz="3600" b="1" u="sng" dirty="0" smtClean="0"/>
              <a:t>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362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plural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18207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consonant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8768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-</a:t>
            </a:r>
            <a:r>
              <a:rPr lang="en-US" sz="4800" b="1" dirty="0" err="1" smtClean="0">
                <a:solidFill>
                  <a:srgbClr val="7030A0"/>
                </a:solidFill>
              </a:rPr>
              <a:t>es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The rules for making adjectives plural can also be used to make nouns plural.  However, do not forget to make the article plural also. (el/los, la/</a:t>
            </a:r>
            <a:r>
              <a:rPr lang="en-US" sz="5400" dirty="0" err="1" smtClean="0"/>
              <a:t>las</a:t>
            </a:r>
            <a:r>
              <a:rPr lang="en-US" sz="5400" dirty="0" smtClean="0"/>
              <a:t>, un/</a:t>
            </a:r>
            <a:r>
              <a:rPr lang="en-US" sz="5400" dirty="0" err="1" smtClean="0"/>
              <a:t>unos</a:t>
            </a:r>
            <a:r>
              <a:rPr lang="en-US" sz="5400" dirty="0" smtClean="0"/>
              <a:t>, </a:t>
            </a:r>
            <a:r>
              <a:rPr lang="en-US" sz="5400" dirty="0" err="1" smtClean="0"/>
              <a:t>una</a:t>
            </a:r>
            <a:r>
              <a:rPr lang="en-US" sz="5400" dirty="0" smtClean="0"/>
              <a:t>/</a:t>
            </a:r>
            <a:r>
              <a:rPr lang="en-US" sz="5400" dirty="0" err="1" smtClean="0"/>
              <a:t>unas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am nice and hardworking.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Yo</a:t>
            </a:r>
            <a:r>
              <a:rPr lang="en-US" sz="4800" dirty="0" smtClean="0">
                <a:latin typeface="+mj-lt"/>
              </a:rPr>
              <a:t> soy </a:t>
            </a:r>
            <a:r>
              <a:rPr lang="en-US" sz="4800" dirty="0" err="1" smtClean="0">
                <a:latin typeface="+mj-lt"/>
              </a:rPr>
              <a:t>simpático</a:t>
            </a:r>
            <a:r>
              <a:rPr lang="en-US" sz="4800" dirty="0" smtClean="0">
                <a:latin typeface="+mj-lt"/>
              </a:rPr>
              <a:t>(a) y </a:t>
            </a:r>
            <a:r>
              <a:rPr lang="en-US" sz="4800" dirty="0" err="1" smtClean="0">
                <a:latin typeface="+mj-lt"/>
              </a:rPr>
              <a:t>trabajador</a:t>
            </a:r>
            <a:r>
              <a:rPr lang="en-US" sz="4800" dirty="0" smtClean="0">
                <a:latin typeface="+mj-lt"/>
              </a:rPr>
              <a:t>(a).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Raúl</a:t>
            </a:r>
            <a:r>
              <a:rPr lang="en-US" sz="4400" dirty="0" smtClean="0"/>
              <a:t> is lazy and impatient.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Raúl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es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perezoso</a:t>
            </a:r>
            <a:r>
              <a:rPr lang="en-US" sz="4800" dirty="0" smtClean="0">
                <a:latin typeface="+mj-lt"/>
              </a:rPr>
              <a:t> e </a:t>
            </a:r>
            <a:r>
              <a:rPr lang="en-US" sz="4800" dirty="0" err="1" smtClean="0">
                <a:latin typeface="+mj-lt"/>
              </a:rPr>
              <a:t>impaciente</a:t>
            </a:r>
            <a:r>
              <a:rPr lang="en-US" sz="4800" dirty="0" smtClean="0">
                <a:latin typeface="+mj-lt"/>
              </a:rPr>
              <a:t>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are short and good-looking.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Nosotros</a:t>
            </a:r>
            <a:r>
              <a:rPr lang="en-US" sz="4800" dirty="0" smtClean="0">
                <a:latin typeface="+mj-lt"/>
              </a:rPr>
              <a:t>(as) </a:t>
            </a:r>
            <a:r>
              <a:rPr lang="en-US" sz="4800" dirty="0" err="1" smtClean="0">
                <a:latin typeface="+mj-lt"/>
              </a:rPr>
              <a:t>somos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bajos</a:t>
            </a:r>
            <a:r>
              <a:rPr lang="en-US" sz="4800" dirty="0" smtClean="0">
                <a:latin typeface="+mj-lt"/>
              </a:rPr>
              <a:t>(as) y </a:t>
            </a:r>
            <a:r>
              <a:rPr lang="en-US" sz="4800" dirty="0" err="1" smtClean="0">
                <a:latin typeface="+mj-lt"/>
              </a:rPr>
              <a:t>guapos</a:t>
            </a:r>
            <a:r>
              <a:rPr lang="en-US" sz="4800" dirty="0" smtClean="0">
                <a:latin typeface="+mj-lt"/>
              </a:rPr>
              <a:t>(as).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(f) are shy and smart.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Ellas</a:t>
            </a:r>
            <a:r>
              <a:rPr lang="en-US" sz="4800" dirty="0" smtClean="0">
                <a:latin typeface="+mj-lt"/>
              </a:rPr>
              <a:t> son </a:t>
            </a:r>
            <a:r>
              <a:rPr lang="en-US" sz="4800" dirty="0" err="1" smtClean="0">
                <a:latin typeface="+mj-lt"/>
              </a:rPr>
              <a:t>reservadas</a:t>
            </a:r>
            <a:r>
              <a:rPr lang="en-US" sz="4800" dirty="0" smtClean="0">
                <a:latin typeface="+mj-lt"/>
              </a:rPr>
              <a:t> (</a:t>
            </a:r>
            <a:r>
              <a:rPr lang="en-US" sz="4800" dirty="0" err="1" smtClean="0">
                <a:latin typeface="+mj-lt"/>
              </a:rPr>
              <a:t>tímidas</a:t>
            </a:r>
            <a:r>
              <a:rPr lang="en-US" sz="4800" dirty="0" smtClean="0">
                <a:latin typeface="+mj-lt"/>
              </a:rPr>
              <a:t>)</a:t>
            </a:r>
            <a:r>
              <a:rPr lang="en-US" sz="4800" dirty="0" smtClean="0">
                <a:latin typeface="Calibri"/>
              </a:rPr>
              <a:t> e </a:t>
            </a:r>
            <a:r>
              <a:rPr lang="en-US" sz="4800" dirty="0" err="1" smtClean="0">
                <a:latin typeface="Calibri"/>
              </a:rPr>
              <a:t>inteligentes</a:t>
            </a:r>
            <a:r>
              <a:rPr lang="en-US" sz="4800" dirty="0" smtClean="0">
                <a:latin typeface="Calibri"/>
              </a:rPr>
              <a:t>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(f, informal) are red-headed and tall.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T</a:t>
            </a:r>
            <a:r>
              <a:rPr lang="en-US" sz="4800" dirty="0" err="1" smtClean="0">
                <a:latin typeface="Calibri"/>
              </a:rPr>
              <a:t>ú</a:t>
            </a:r>
            <a:r>
              <a:rPr lang="en-US" sz="4800" dirty="0" smtClean="0">
                <a:latin typeface="Calibri"/>
              </a:rPr>
              <a:t> </a:t>
            </a:r>
            <a:r>
              <a:rPr lang="en-US" sz="4800" dirty="0" err="1" smtClean="0">
                <a:latin typeface="Calibri"/>
              </a:rPr>
              <a:t>eres</a:t>
            </a:r>
            <a:r>
              <a:rPr lang="en-US" sz="4800" dirty="0" smtClean="0">
                <a:latin typeface="Calibri"/>
              </a:rPr>
              <a:t> </a:t>
            </a:r>
            <a:r>
              <a:rPr lang="en-US" sz="4800" dirty="0" err="1" smtClean="0">
                <a:latin typeface="Calibri"/>
              </a:rPr>
              <a:t>pelirroja</a:t>
            </a:r>
            <a:r>
              <a:rPr lang="en-US" sz="4800" dirty="0" smtClean="0">
                <a:latin typeface="Calibri"/>
              </a:rPr>
              <a:t> y </a:t>
            </a:r>
            <a:r>
              <a:rPr lang="en-US" sz="4800" dirty="0" err="1" smtClean="0">
                <a:latin typeface="Calibri"/>
              </a:rPr>
              <a:t>alta</a:t>
            </a:r>
            <a:r>
              <a:rPr lang="en-US" sz="4800" dirty="0" smtClean="0">
                <a:latin typeface="Calibri"/>
              </a:rPr>
              <a:t>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sz="6600" dirty="0" smtClean="0"/>
              <a:t>You have learned this verb with adjectives to describe someone’s physical or personal _______________.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30804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characteristics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(m) are athletic and sociable.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+mj-lt"/>
              </a:rPr>
              <a:t>Ellos</a:t>
            </a:r>
            <a:r>
              <a:rPr lang="en-US" sz="4800" dirty="0" smtClean="0">
                <a:latin typeface="+mj-lt"/>
              </a:rPr>
              <a:t> son </a:t>
            </a:r>
            <a:r>
              <a:rPr lang="en-US" sz="4800" dirty="0" err="1" smtClean="0">
                <a:latin typeface="+mj-lt"/>
              </a:rPr>
              <a:t>deportistas</a:t>
            </a:r>
            <a:r>
              <a:rPr lang="en-US" sz="4800" dirty="0" smtClean="0">
                <a:latin typeface="+mj-lt"/>
              </a:rPr>
              <a:t> (</a:t>
            </a:r>
            <a:r>
              <a:rPr lang="en-US" sz="4800" dirty="0" err="1" smtClean="0">
                <a:latin typeface="+mj-lt"/>
              </a:rPr>
              <a:t>atléticos</a:t>
            </a:r>
            <a:r>
              <a:rPr lang="en-US" sz="4800" dirty="0" smtClean="0">
                <a:latin typeface="+mj-lt"/>
              </a:rPr>
              <a:t>) y </a:t>
            </a:r>
            <a:r>
              <a:rPr lang="en-US" sz="4800" dirty="0" err="1" smtClean="0">
                <a:latin typeface="+mj-lt"/>
              </a:rPr>
              <a:t>sociables</a:t>
            </a:r>
            <a:r>
              <a:rPr lang="en-US" sz="4800" dirty="0" smtClean="0">
                <a:latin typeface="+mj-lt"/>
              </a:rPr>
              <a:t>.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Cómo</a:t>
            </a:r>
            <a:r>
              <a:rPr lang="en-US" dirty="0" smtClean="0">
                <a:latin typeface="Calibri"/>
              </a:rPr>
              <a:t>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Maria is organized and daring.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latin typeface="+mj-lt"/>
              </a:rPr>
              <a:t>Mar</a:t>
            </a:r>
            <a:r>
              <a:rPr lang="es-ES" sz="4800" dirty="0" smtClean="0">
                <a:latin typeface="Calibri"/>
              </a:rPr>
              <a:t>ía es ordenada (organizada) y atrevida. </a:t>
            </a:r>
            <a:endParaRPr lang="es-E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You also use this  verb to describe _______________________.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7696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w</a:t>
            </a:r>
            <a:r>
              <a:rPr lang="en-US" sz="6600" b="1" dirty="0" smtClean="0">
                <a:solidFill>
                  <a:srgbClr val="7030A0"/>
                </a:solidFill>
              </a:rPr>
              <a:t>here someone is from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SER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+mj-lt"/>
                      </a:endParaRPr>
                    </a:p>
                    <a:p>
                      <a:r>
                        <a:rPr lang="en-US" sz="2800" b="0" dirty="0" err="1" smtClean="0">
                          <a:latin typeface="+mj-lt"/>
                        </a:rPr>
                        <a:t>Yo</a:t>
                      </a:r>
                      <a:endParaRPr lang="en-US" sz="2800" b="0" dirty="0" smtClean="0">
                        <a:latin typeface="+mj-lt"/>
                      </a:endParaRPr>
                    </a:p>
                    <a:p>
                      <a:endParaRPr lang="en-US" dirty="0" smtClean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 smtClean="0">
                        <a:latin typeface="+mj-lt"/>
                      </a:endParaRPr>
                    </a:p>
                    <a:p>
                      <a:r>
                        <a:rPr lang="en-US" sz="2800" b="0" dirty="0" err="1" smtClean="0">
                          <a:latin typeface="+mj-lt"/>
                        </a:rPr>
                        <a:t>Nosotros</a:t>
                      </a:r>
                      <a:r>
                        <a:rPr lang="en-US" sz="2800" b="0" dirty="0" smtClean="0">
                          <a:latin typeface="+mj-lt"/>
                        </a:rPr>
                        <a:t>/as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+mj-lt"/>
                      </a:endParaRPr>
                    </a:p>
                    <a:p>
                      <a:endParaRPr lang="en-US" dirty="0" smtClean="0">
                        <a:latin typeface="+mj-lt"/>
                      </a:endParaRPr>
                    </a:p>
                    <a:p>
                      <a:r>
                        <a:rPr lang="en-US" sz="2800" dirty="0" err="1" smtClean="0">
                          <a:latin typeface="+mj-lt"/>
                        </a:rPr>
                        <a:t>Tú</a:t>
                      </a:r>
                      <a:endParaRPr lang="en-US" sz="2800" dirty="0" smtClean="0">
                        <a:latin typeface="+mj-lt"/>
                      </a:endParaRP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+mj-lt"/>
                      </a:endParaRPr>
                    </a:p>
                    <a:p>
                      <a:endParaRPr lang="en-US" dirty="0" smtClean="0">
                        <a:latin typeface="+mj-lt"/>
                      </a:endParaRPr>
                    </a:p>
                    <a:p>
                      <a:r>
                        <a:rPr lang="en-US" sz="2800" dirty="0" err="1" smtClean="0">
                          <a:latin typeface="+mj-lt"/>
                        </a:rPr>
                        <a:t>Vosotros</a:t>
                      </a:r>
                      <a:r>
                        <a:rPr lang="en-US" sz="2800" dirty="0" smtClean="0">
                          <a:latin typeface="+mj-lt"/>
                        </a:rPr>
                        <a:t>/as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800" dirty="0" err="1" smtClean="0">
                          <a:latin typeface="Calibri"/>
                        </a:rPr>
                        <a:t>Ėl</a:t>
                      </a:r>
                      <a:endParaRPr lang="en-US" sz="2800" dirty="0" smtClean="0">
                        <a:latin typeface="+mj-lt"/>
                      </a:endParaRPr>
                    </a:p>
                    <a:p>
                      <a:r>
                        <a:rPr lang="en-US" sz="2800" dirty="0" smtClean="0">
                          <a:latin typeface="+mj-lt"/>
                        </a:rPr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Uds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800" dirty="0" err="1" smtClean="0">
                          <a:latin typeface="+mj-lt"/>
                        </a:rPr>
                        <a:t>Ellos</a:t>
                      </a:r>
                      <a:endParaRPr lang="en-US" sz="2800" dirty="0" smtClean="0">
                        <a:latin typeface="+mj-lt"/>
                      </a:endParaRPr>
                    </a:p>
                    <a:p>
                      <a:r>
                        <a:rPr lang="en-US" sz="2800" dirty="0" err="1" smtClean="0">
                          <a:latin typeface="+mj-lt"/>
                        </a:rPr>
                        <a:t>Ellas</a:t>
                      </a:r>
                      <a:endParaRPr lang="en-US" sz="28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9812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soy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276600"/>
            <a:ext cx="198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eres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46482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2098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somos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34290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ois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8006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Raquel ____ </a:t>
            </a:r>
            <a:r>
              <a:rPr lang="en-US" sz="9600" dirty="0" err="1" smtClean="0">
                <a:latin typeface="+mj-lt"/>
              </a:rPr>
              <a:t>artística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0668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es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Javier y Juan  ____ </a:t>
            </a:r>
            <a:r>
              <a:rPr lang="en-US" sz="9600" dirty="0" err="1" smtClean="0">
                <a:latin typeface="+mj-lt"/>
              </a:rPr>
              <a:t>deportistas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son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+mj-lt"/>
              </a:rPr>
              <a:t>Miguel y </a:t>
            </a:r>
            <a:r>
              <a:rPr lang="en-US" sz="9600" dirty="0" err="1" smtClean="0">
                <a:latin typeface="+mj-lt"/>
              </a:rPr>
              <a:t>yo</a:t>
            </a:r>
            <a:r>
              <a:rPr lang="en-US" sz="9600" dirty="0" smtClean="0">
                <a:latin typeface="+mj-lt"/>
              </a:rPr>
              <a:t> _______ de M</a:t>
            </a:r>
            <a:r>
              <a:rPr lang="en-US" sz="9600" dirty="0" smtClean="0">
                <a:latin typeface="Calibri"/>
              </a:rPr>
              <a:t>é</a:t>
            </a:r>
            <a:r>
              <a:rPr lang="en-US" sz="9600" dirty="0" smtClean="0">
                <a:latin typeface="+mj-lt"/>
              </a:rPr>
              <a:t>xico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somos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+mj-lt"/>
              </a:rPr>
              <a:t>Yo</a:t>
            </a:r>
            <a:r>
              <a:rPr lang="en-US" sz="9600" dirty="0" smtClean="0">
                <a:latin typeface="+mj-lt"/>
              </a:rPr>
              <a:t> ____ </a:t>
            </a:r>
            <a:r>
              <a:rPr lang="en-US" sz="9600" dirty="0" err="1" smtClean="0">
                <a:latin typeface="+mj-lt"/>
              </a:rPr>
              <a:t>trabajador</a:t>
            </a:r>
            <a:r>
              <a:rPr lang="en-US" sz="9600" dirty="0" smtClean="0">
                <a:latin typeface="+mj-lt"/>
              </a:rPr>
              <a:t>.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8382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soy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531</Words>
  <Application>Microsoft Office PowerPoint</Application>
  <PresentationFormat>On-screen Show (4:3)</PresentationFormat>
  <Paragraphs>127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¿Cómo es?</vt:lpstr>
      <vt:lpstr>Slide 2</vt:lpstr>
      <vt:lpstr>Slide 3</vt:lpstr>
      <vt:lpstr>Slide 4</vt:lpstr>
      <vt:lpstr>SER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Gender</vt:lpstr>
      <vt:lpstr>Gender</vt:lpstr>
      <vt:lpstr>Gender</vt:lpstr>
      <vt:lpstr>Gender</vt:lpstr>
      <vt:lpstr>Gender</vt:lpstr>
      <vt:lpstr>Number</vt:lpstr>
      <vt:lpstr>Number</vt:lpstr>
      <vt:lpstr>**NOTE:</vt:lpstr>
      <vt:lpstr>¿Cómo se dice?</vt:lpstr>
      <vt:lpstr>¿Cómo se dice?</vt:lpstr>
      <vt:lpstr>¿Cómo se dice?</vt:lpstr>
      <vt:lpstr>¿Cómo se dice?</vt:lpstr>
      <vt:lpstr>¿Cómo se dice?</vt:lpstr>
      <vt:lpstr>¿Cómo se dice?</vt:lpstr>
      <vt:lpstr>¿Cómo se dice?</vt:lpstr>
    </vt:vector>
  </TitlesOfParts>
  <Company>Community High School District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es?</dc:title>
  <dc:creator>District 117</dc:creator>
  <cp:lastModifiedBy>District 117</cp:lastModifiedBy>
  <cp:revision>32</cp:revision>
  <dcterms:created xsi:type="dcterms:W3CDTF">2008-08-11T00:59:12Z</dcterms:created>
  <dcterms:modified xsi:type="dcterms:W3CDTF">2012-08-19T21:22:43Z</dcterms:modified>
</cp:coreProperties>
</file>