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98" r:id="rId3"/>
    <p:sldId id="299" r:id="rId4"/>
    <p:sldId id="310" r:id="rId5"/>
    <p:sldId id="297" r:id="rId6"/>
    <p:sldId id="294" r:id="rId7"/>
    <p:sldId id="301" r:id="rId8"/>
    <p:sldId id="302" r:id="rId9"/>
    <p:sldId id="295" r:id="rId10"/>
    <p:sldId id="308" r:id="rId11"/>
    <p:sldId id="303" r:id="rId12"/>
    <p:sldId id="306" r:id="rId13"/>
    <p:sldId id="309" r:id="rId14"/>
    <p:sldId id="307" r:id="rId15"/>
    <p:sldId id="305" r:id="rId16"/>
    <p:sldId id="296" r:id="rId17"/>
    <p:sldId id="311" r:id="rId18"/>
    <p:sldId id="304" r:id="rId19"/>
    <p:sldId id="30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FF3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3F661-FA5B-44C0-84B9-DB1A8238C418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A9763-D324-4CAA-9E7B-14BA350062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3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F3C2-6E92-4BB4-86C4-E32790B14FDD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22A3A5-480C-405C-A066-73A1B20B7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F3C2-6E92-4BB4-86C4-E32790B14FDD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A3A5-480C-405C-A066-73A1B20B7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F3C2-6E92-4BB4-86C4-E32790B14FDD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A3A5-480C-405C-A066-73A1B20B7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F80F3C2-6E92-4BB4-86C4-E32790B14FDD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822A3A5-480C-405C-A066-73A1B20B7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F3C2-6E92-4BB4-86C4-E32790B14FDD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A3A5-480C-405C-A066-73A1B20B7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F3C2-6E92-4BB4-86C4-E32790B14FDD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A3A5-480C-405C-A066-73A1B20B7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A3A5-480C-405C-A066-73A1B20B7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F3C2-6E92-4BB4-86C4-E32790B14FDD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F3C2-6E92-4BB4-86C4-E32790B14FDD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A3A5-480C-405C-A066-73A1B20B7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F3C2-6E92-4BB4-86C4-E32790B14FDD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A3A5-480C-405C-A066-73A1B20B7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F80F3C2-6E92-4BB4-86C4-E32790B14FDD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22A3A5-480C-405C-A066-73A1B20B7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F3C2-6E92-4BB4-86C4-E32790B14FDD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22A3A5-480C-405C-A066-73A1B20B7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F80F3C2-6E92-4BB4-86C4-E32790B14FDD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822A3A5-480C-405C-A066-73A1B20B7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7315200" cy="1143000"/>
          </a:xfrm>
        </p:spPr>
        <p:txBody>
          <a:bodyPr/>
          <a:lstStyle/>
          <a:p>
            <a:pPr algn="r"/>
            <a:r>
              <a:rPr lang="en-US" sz="4000" dirty="0" smtClean="0"/>
              <a:t> Interpretive Translation Practice – Los </a:t>
            </a:r>
            <a:r>
              <a:rPr lang="en-US" sz="4000" dirty="0" err="1" smtClean="0"/>
              <a:t>Héroes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z="8000" dirty="0" err="1" smtClean="0"/>
              <a:t>Espa</a:t>
            </a:r>
            <a:r>
              <a:rPr lang="en-US" sz="8000" dirty="0" err="1" smtClean="0"/>
              <a:t>ñol</a:t>
            </a:r>
            <a:r>
              <a:rPr lang="en-US" sz="8000" dirty="0" smtClean="0"/>
              <a:t> 2</a:t>
            </a:r>
            <a:endParaRPr lang="en-US" sz="8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657600"/>
          </a:xfrm>
        </p:spPr>
        <p:txBody>
          <a:bodyPr>
            <a:normAutofit/>
          </a:bodyPr>
          <a:lstStyle/>
          <a:p>
            <a:pPr algn="ctr"/>
            <a:r>
              <a:rPr lang="es-ES" sz="6600" dirty="0" err="1" smtClean="0">
                <a:solidFill>
                  <a:srgbClr val="FFFF00"/>
                </a:solidFill>
              </a:rPr>
              <a:t>It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is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good</a:t>
            </a:r>
            <a:r>
              <a:rPr lang="es-ES" sz="6600" dirty="0" smtClean="0">
                <a:solidFill>
                  <a:srgbClr val="FFFF00"/>
                </a:solidFill>
              </a:rPr>
              <a:t> to </a:t>
            </a:r>
            <a:r>
              <a:rPr lang="es-ES" sz="6600" dirty="0" err="1" smtClean="0">
                <a:solidFill>
                  <a:srgbClr val="FFFF00"/>
                </a:solidFill>
              </a:rPr>
              <a:t>help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the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people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that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have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less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than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you</a:t>
            </a:r>
            <a:r>
              <a:rPr lang="es-ES" sz="6600" dirty="0" smtClean="0">
                <a:solidFill>
                  <a:srgbClr val="FFFF00"/>
                </a:solidFill>
              </a:rPr>
              <a:t>.</a:t>
            </a:r>
            <a:endParaRPr lang="es-ES" sz="66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90800"/>
          </a:xfrm>
        </p:spPr>
        <p:txBody>
          <a:bodyPr>
            <a:normAutofit/>
          </a:bodyPr>
          <a:lstStyle/>
          <a:p>
            <a:pPr algn="ctr"/>
            <a:r>
              <a:rPr sz="5400" dirty="0" err="1" smtClean="0">
                <a:solidFill>
                  <a:srgbClr val="FF0000"/>
                </a:solidFill>
              </a:rPr>
              <a:t>Es</a:t>
            </a:r>
            <a:r>
              <a:rPr sz="5400" dirty="0" smtClean="0">
                <a:solidFill>
                  <a:srgbClr val="FF0000"/>
                </a:solidFill>
              </a:rPr>
              <a:t> </a:t>
            </a:r>
            <a:r>
              <a:rPr sz="5400" dirty="0" err="1" smtClean="0"/>
              <a:t>bueno</a:t>
            </a:r>
            <a:r>
              <a:rPr sz="5400" dirty="0" smtClean="0"/>
              <a:t> </a:t>
            </a:r>
            <a:r>
              <a:rPr sz="5400" dirty="0" err="1" smtClean="0">
                <a:solidFill>
                  <a:srgbClr val="FF0000"/>
                </a:solidFill>
              </a:rPr>
              <a:t>ayudar</a:t>
            </a:r>
            <a:r>
              <a:rPr sz="5400" dirty="0" smtClean="0">
                <a:solidFill>
                  <a:srgbClr val="FF0000"/>
                </a:solidFill>
              </a:rPr>
              <a:t> </a:t>
            </a:r>
            <a:r>
              <a:rPr sz="5400" dirty="0" smtClean="0"/>
              <a:t>a las personas que </a:t>
            </a:r>
            <a:r>
              <a:rPr sz="5400" dirty="0" err="1" smtClean="0"/>
              <a:t>tienen</a:t>
            </a:r>
            <a:r>
              <a:rPr sz="5400" dirty="0" smtClean="0"/>
              <a:t> </a:t>
            </a:r>
            <a:r>
              <a:rPr sz="5400" dirty="0" err="1" smtClean="0"/>
              <a:t>menos</a:t>
            </a:r>
            <a:r>
              <a:rPr sz="5400" dirty="0" smtClean="0"/>
              <a:t> de </a:t>
            </a:r>
            <a:r>
              <a:rPr sz="5400" dirty="0" err="1" smtClean="0"/>
              <a:t>ti</a:t>
            </a:r>
            <a:r>
              <a:rPr sz="5400" dirty="0" smtClean="0"/>
              <a:t>.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413154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052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</a:rPr>
              <a:t>César Chávez </a:t>
            </a:r>
            <a:r>
              <a:rPr lang="es-ES" sz="6600" dirty="0" err="1" smtClean="0">
                <a:solidFill>
                  <a:srgbClr val="FFFF00"/>
                </a:solidFill>
              </a:rPr>
              <a:t>had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compassion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for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the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workers</a:t>
            </a:r>
            <a:r>
              <a:rPr lang="es-ES" sz="6600" dirty="0" smtClean="0">
                <a:solidFill>
                  <a:srgbClr val="FFFF00"/>
                </a:solidFill>
              </a:rPr>
              <a:t> in </a:t>
            </a:r>
            <a:r>
              <a:rPr lang="es-ES" sz="6600" dirty="0" err="1" smtClean="0">
                <a:solidFill>
                  <a:srgbClr val="FFFF00"/>
                </a:solidFill>
              </a:rPr>
              <a:t>the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fields</a:t>
            </a:r>
            <a:r>
              <a:rPr lang="es-ES" sz="6600" dirty="0" smtClean="0">
                <a:solidFill>
                  <a:srgbClr val="FFFF00"/>
                </a:solidFill>
              </a:rPr>
              <a:t>.</a:t>
            </a:r>
            <a:endParaRPr lang="es-ES" sz="66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0"/>
          </a:xfrm>
        </p:spPr>
        <p:txBody>
          <a:bodyPr>
            <a:normAutofit fontScale="90000"/>
          </a:bodyPr>
          <a:lstStyle/>
          <a:p>
            <a:pPr algn="ctr"/>
            <a:r>
              <a:rPr sz="5600" dirty="0" smtClean="0"/>
              <a:t>C</a:t>
            </a:r>
            <a:r>
              <a:rPr lang="en-US" sz="5600" dirty="0" smtClean="0"/>
              <a:t>ésar Chávez </a:t>
            </a:r>
            <a:r>
              <a:rPr lang="en-US" sz="5600" dirty="0" err="1" smtClean="0">
                <a:solidFill>
                  <a:srgbClr val="FF0000"/>
                </a:solidFill>
              </a:rPr>
              <a:t>tenía</a:t>
            </a:r>
            <a:r>
              <a:rPr lang="en-US" sz="5600" dirty="0" smtClean="0">
                <a:solidFill>
                  <a:srgbClr val="FF0000"/>
                </a:solidFill>
              </a:rPr>
              <a:t> </a:t>
            </a:r>
            <a:r>
              <a:rPr lang="en-US" sz="5600" dirty="0" err="1" smtClean="0">
                <a:solidFill>
                  <a:srgbClr val="FF0000"/>
                </a:solidFill>
              </a:rPr>
              <a:t>compasión</a:t>
            </a:r>
            <a:r>
              <a:rPr lang="en-US" sz="5600" dirty="0" smtClean="0">
                <a:solidFill>
                  <a:srgbClr val="FF0000"/>
                </a:solidFill>
              </a:rPr>
              <a:t> </a:t>
            </a:r>
            <a:r>
              <a:rPr lang="en-US" sz="5600" dirty="0" smtClean="0"/>
              <a:t>para </a:t>
            </a:r>
            <a:r>
              <a:rPr lang="en-US" sz="5600" dirty="0" err="1" smtClean="0">
                <a:solidFill>
                  <a:srgbClr val="FF0000"/>
                </a:solidFill>
              </a:rPr>
              <a:t>los</a:t>
            </a:r>
            <a:r>
              <a:rPr lang="en-US" sz="5600" dirty="0" smtClean="0">
                <a:solidFill>
                  <a:srgbClr val="FF0000"/>
                </a:solidFill>
              </a:rPr>
              <a:t> </a:t>
            </a:r>
            <a:r>
              <a:rPr lang="en-US" sz="5600" dirty="0" err="1" smtClean="0">
                <a:solidFill>
                  <a:srgbClr val="FF0000"/>
                </a:solidFill>
              </a:rPr>
              <a:t>trabajadores</a:t>
            </a:r>
            <a:r>
              <a:rPr lang="en-US" sz="5600" dirty="0" smtClean="0">
                <a:solidFill>
                  <a:srgbClr val="FF0000"/>
                </a:solidFill>
              </a:rPr>
              <a:t> </a:t>
            </a:r>
            <a:r>
              <a:rPr lang="en-US" sz="5600" dirty="0" err="1" smtClean="0"/>
              <a:t>en</a:t>
            </a:r>
            <a:r>
              <a:rPr lang="en-US" sz="5600" dirty="0" smtClean="0"/>
              <a:t> </a:t>
            </a:r>
            <a:r>
              <a:rPr lang="en-US" sz="5600" dirty="0" err="1" smtClean="0">
                <a:solidFill>
                  <a:srgbClr val="FF0000"/>
                </a:solidFill>
              </a:rPr>
              <a:t>los</a:t>
            </a:r>
            <a:r>
              <a:rPr lang="en-US" sz="5600" dirty="0" smtClean="0">
                <a:solidFill>
                  <a:srgbClr val="FF0000"/>
                </a:solidFill>
              </a:rPr>
              <a:t> </a:t>
            </a:r>
            <a:r>
              <a:rPr lang="en-US" sz="5600" dirty="0" err="1" smtClean="0">
                <a:solidFill>
                  <a:srgbClr val="FF0000"/>
                </a:solidFill>
              </a:rPr>
              <a:t>campos</a:t>
            </a:r>
            <a:r>
              <a:rPr sz="5600" dirty="0" smtClean="0">
                <a:solidFill>
                  <a:srgbClr val="FF0000"/>
                </a:solidFill>
              </a:rPr>
              <a:t>.</a:t>
            </a:r>
            <a:endParaRPr sz="5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052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</a:rPr>
              <a:t>Chávez </a:t>
            </a:r>
            <a:r>
              <a:rPr lang="es-ES" sz="6600" dirty="0" err="1" smtClean="0">
                <a:solidFill>
                  <a:srgbClr val="FFFF00"/>
                </a:solidFill>
              </a:rPr>
              <a:t>fought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for</a:t>
            </a:r>
            <a:r>
              <a:rPr lang="es-ES" sz="6600" dirty="0" smtClean="0">
                <a:solidFill>
                  <a:srgbClr val="FFFF00"/>
                </a:solidFill>
              </a:rPr>
              <a:t> a </a:t>
            </a:r>
            <a:r>
              <a:rPr lang="es-ES" sz="6600" dirty="0" err="1" smtClean="0">
                <a:solidFill>
                  <a:srgbClr val="FFFF00"/>
                </a:solidFill>
              </a:rPr>
              <a:t>better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world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for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the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migrant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workers</a:t>
            </a:r>
            <a:r>
              <a:rPr lang="es-ES" sz="6600" dirty="0" smtClean="0">
                <a:solidFill>
                  <a:srgbClr val="FFFF00"/>
                </a:solidFill>
              </a:rPr>
              <a:t>.</a:t>
            </a:r>
            <a:endParaRPr lang="es-ES" sz="66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600" dirty="0" smtClean="0"/>
              <a:t>Chávez </a:t>
            </a:r>
            <a:r>
              <a:rPr lang="en-US" sz="5600" dirty="0" err="1" smtClean="0">
                <a:solidFill>
                  <a:srgbClr val="FF0000"/>
                </a:solidFill>
              </a:rPr>
              <a:t>luchó</a:t>
            </a:r>
            <a:r>
              <a:rPr lang="en-US" sz="5600" dirty="0" smtClean="0">
                <a:solidFill>
                  <a:srgbClr val="FF0000"/>
                </a:solidFill>
              </a:rPr>
              <a:t> </a:t>
            </a:r>
            <a:r>
              <a:rPr lang="en-US" sz="5600" dirty="0" err="1" smtClean="0">
                <a:solidFill>
                  <a:srgbClr val="FF0000"/>
                </a:solidFill>
              </a:rPr>
              <a:t>por</a:t>
            </a:r>
            <a:r>
              <a:rPr lang="en-US" sz="5600" dirty="0" smtClean="0">
                <a:solidFill>
                  <a:srgbClr val="FF0000"/>
                </a:solidFill>
              </a:rPr>
              <a:t> un </a:t>
            </a:r>
            <a:r>
              <a:rPr lang="en-US" sz="5600" dirty="0" err="1" smtClean="0">
                <a:solidFill>
                  <a:srgbClr val="FF0000"/>
                </a:solidFill>
              </a:rPr>
              <a:t>mundo</a:t>
            </a:r>
            <a:r>
              <a:rPr lang="en-US" sz="5600" dirty="0" smtClean="0">
                <a:solidFill>
                  <a:srgbClr val="FF0000"/>
                </a:solidFill>
              </a:rPr>
              <a:t> </a:t>
            </a:r>
            <a:r>
              <a:rPr lang="en-US" sz="5600" dirty="0" err="1" smtClean="0">
                <a:solidFill>
                  <a:srgbClr val="FF0000"/>
                </a:solidFill>
              </a:rPr>
              <a:t>mejor</a:t>
            </a:r>
            <a:r>
              <a:rPr lang="en-US" sz="5600" dirty="0" smtClean="0">
                <a:solidFill>
                  <a:srgbClr val="FF0000"/>
                </a:solidFill>
              </a:rPr>
              <a:t> </a:t>
            </a:r>
            <a:r>
              <a:rPr lang="en-US" sz="5600" dirty="0" smtClean="0"/>
              <a:t>para </a:t>
            </a:r>
            <a:r>
              <a:rPr lang="en-US" sz="5600" dirty="0" err="1" smtClean="0">
                <a:solidFill>
                  <a:srgbClr val="FF0000"/>
                </a:solidFill>
              </a:rPr>
              <a:t>los</a:t>
            </a:r>
            <a:r>
              <a:rPr lang="en-US" sz="5600" dirty="0" smtClean="0">
                <a:solidFill>
                  <a:srgbClr val="FF0000"/>
                </a:solidFill>
              </a:rPr>
              <a:t> </a:t>
            </a:r>
            <a:r>
              <a:rPr lang="en-US" sz="5600" dirty="0" err="1" smtClean="0">
                <a:solidFill>
                  <a:srgbClr val="FF0000"/>
                </a:solidFill>
              </a:rPr>
              <a:t>trabajadores</a:t>
            </a:r>
            <a:r>
              <a:rPr lang="en-US" sz="5600" dirty="0" smtClean="0">
                <a:solidFill>
                  <a:srgbClr val="FF0000"/>
                </a:solidFill>
              </a:rPr>
              <a:t> </a:t>
            </a:r>
            <a:r>
              <a:rPr lang="en-US" sz="5600" dirty="0" err="1" smtClean="0">
                <a:solidFill>
                  <a:srgbClr val="FF0000"/>
                </a:solidFill>
              </a:rPr>
              <a:t>migrantes</a:t>
            </a:r>
            <a:r>
              <a:rPr sz="5600" dirty="0" smtClean="0"/>
              <a:t>.</a:t>
            </a:r>
            <a:endParaRPr sz="5600" dirty="0"/>
          </a:p>
        </p:txBody>
      </p:sp>
    </p:spTree>
    <p:extLst>
      <p:ext uri="{BB962C8B-B14F-4D97-AF65-F5344CB8AC3E}">
        <p14:creationId xmlns:p14="http://schemas.microsoft.com/office/powerpoint/2010/main" val="159056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052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</a:rPr>
              <a:t>Chávez </a:t>
            </a:r>
            <a:r>
              <a:rPr lang="es-ES" sz="6600" dirty="0" err="1" smtClean="0">
                <a:solidFill>
                  <a:srgbClr val="FFFF00"/>
                </a:solidFill>
              </a:rPr>
              <a:t>wanted</a:t>
            </a:r>
            <a:r>
              <a:rPr lang="es-ES" sz="6600" dirty="0" smtClean="0">
                <a:solidFill>
                  <a:srgbClr val="FFFF00"/>
                </a:solidFill>
              </a:rPr>
              <a:t> to </a:t>
            </a:r>
            <a:r>
              <a:rPr lang="es-ES" sz="6600" dirty="0" err="1" smtClean="0">
                <a:solidFill>
                  <a:srgbClr val="FFFF00"/>
                </a:solidFill>
              </a:rPr>
              <a:t>change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the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conditions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without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using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violence</a:t>
            </a:r>
            <a:r>
              <a:rPr lang="es-ES" sz="6600" dirty="0" smtClean="0">
                <a:solidFill>
                  <a:srgbClr val="FFFF00"/>
                </a:solidFill>
              </a:rPr>
              <a:t>.</a:t>
            </a:r>
            <a:endParaRPr lang="es-ES" sz="66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600" dirty="0" smtClean="0"/>
              <a:t>Chávez </a:t>
            </a:r>
            <a:r>
              <a:rPr lang="en-US" sz="5600" dirty="0" err="1" smtClean="0">
                <a:solidFill>
                  <a:srgbClr val="FF0000"/>
                </a:solidFill>
              </a:rPr>
              <a:t>quería</a:t>
            </a:r>
            <a:r>
              <a:rPr lang="en-US" sz="5600" dirty="0" smtClean="0">
                <a:solidFill>
                  <a:srgbClr val="FF0000"/>
                </a:solidFill>
              </a:rPr>
              <a:t> </a:t>
            </a:r>
            <a:r>
              <a:rPr lang="en-US" sz="5600" dirty="0" err="1" smtClean="0">
                <a:solidFill>
                  <a:srgbClr val="FF0000"/>
                </a:solidFill>
              </a:rPr>
              <a:t>cambiar</a:t>
            </a:r>
            <a:r>
              <a:rPr lang="en-US" sz="5600" dirty="0" smtClean="0">
                <a:solidFill>
                  <a:srgbClr val="FF0000"/>
                </a:solidFill>
              </a:rPr>
              <a:t> las </a:t>
            </a:r>
            <a:r>
              <a:rPr lang="en-US" sz="5600" dirty="0" err="1" smtClean="0">
                <a:solidFill>
                  <a:srgbClr val="FF0000"/>
                </a:solidFill>
              </a:rPr>
              <a:t>condiciones</a:t>
            </a:r>
            <a:r>
              <a:rPr lang="en-US" sz="5600" dirty="0" smtClean="0">
                <a:solidFill>
                  <a:srgbClr val="FF0000"/>
                </a:solidFill>
              </a:rPr>
              <a:t> </a:t>
            </a:r>
            <a:r>
              <a:rPr lang="en-US" sz="5600" dirty="0" smtClean="0"/>
              <a:t>sin </a:t>
            </a:r>
            <a:r>
              <a:rPr lang="en-US" sz="5600" dirty="0" err="1" smtClean="0"/>
              <a:t>usar</a:t>
            </a:r>
            <a:r>
              <a:rPr lang="en-US" sz="5600" dirty="0" smtClean="0"/>
              <a:t> </a:t>
            </a:r>
            <a:r>
              <a:rPr lang="en-US" sz="5600" dirty="0" smtClean="0">
                <a:solidFill>
                  <a:srgbClr val="FF0000"/>
                </a:solidFill>
              </a:rPr>
              <a:t>la </a:t>
            </a:r>
            <a:r>
              <a:rPr lang="en-US" sz="5600" dirty="0" err="1" smtClean="0">
                <a:solidFill>
                  <a:srgbClr val="FF0000"/>
                </a:solidFill>
              </a:rPr>
              <a:t>violencia</a:t>
            </a:r>
            <a:r>
              <a:rPr sz="5600" dirty="0" smtClean="0"/>
              <a:t>.</a:t>
            </a:r>
            <a:endParaRPr sz="5600" dirty="0"/>
          </a:p>
        </p:txBody>
      </p:sp>
    </p:spTree>
    <p:extLst>
      <p:ext uri="{BB962C8B-B14F-4D97-AF65-F5344CB8AC3E}">
        <p14:creationId xmlns:p14="http://schemas.microsoft.com/office/powerpoint/2010/main" val="41505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052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</a:rPr>
              <a:t>Martin Luther King, Jr. was a non-violent hero too/also/as well</a:t>
            </a:r>
            <a:r>
              <a:rPr lang="es-ES" sz="6600" dirty="0" smtClean="0">
                <a:solidFill>
                  <a:srgbClr val="FFFF00"/>
                </a:solidFill>
              </a:rPr>
              <a:t>.</a:t>
            </a:r>
            <a:endParaRPr lang="es-ES" sz="66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600" dirty="0" smtClean="0"/>
              <a:t>Martin Luther King, Jr. </a:t>
            </a:r>
            <a:r>
              <a:rPr lang="en-US" sz="5600" dirty="0" smtClean="0">
                <a:solidFill>
                  <a:srgbClr val="FF0000"/>
                </a:solidFill>
              </a:rPr>
              <a:t>era</a:t>
            </a:r>
            <a:r>
              <a:rPr lang="en-US" sz="5600" dirty="0" smtClean="0"/>
              <a:t> </a:t>
            </a:r>
            <a:r>
              <a:rPr lang="en-US" sz="5600" dirty="0" smtClean="0">
                <a:solidFill>
                  <a:srgbClr val="FF0000"/>
                </a:solidFill>
              </a:rPr>
              <a:t>un </a:t>
            </a:r>
            <a:r>
              <a:rPr lang="en-US" sz="5600" dirty="0" err="1" smtClean="0">
                <a:solidFill>
                  <a:srgbClr val="FF0000"/>
                </a:solidFill>
              </a:rPr>
              <a:t>héroe</a:t>
            </a:r>
            <a:r>
              <a:rPr lang="en-US" sz="5600" dirty="0" smtClean="0">
                <a:solidFill>
                  <a:srgbClr val="FF0000"/>
                </a:solidFill>
              </a:rPr>
              <a:t> </a:t>
            </a:r>
            <a:r>
              <a:rPr lang="en-US" sz="5600" dirty="0" err="1" smtClean="0">
                <a:solidFill>
                  <a:srgbClr val="FF0000"/>
                </a:solidFill>
              </a:rPr>
              <a:t>pacífico</a:t>
            </a:r>
            <a:r>
              <a:rPr lang="en-US" sz="5600" dirty="0" smtClean="0"/>
              <a:t> </a:t>
            </a:r>
            <a:r>
              <a:rPr lang="en-US" sz="5600" dirty="0" err="1" smtClean="0"/>
              <a:t>también</a:t>
            </a:r>
            <a:r>
              <a:rPr sz="5600" dirty="0" smtClean="0"/>
              <a:t>.</a:t>
            </a:r>
            <a:endParaRPr sz="5600" dirty="0"/>
          </a:p>
        </p:txBody>
      </p:sp>
    </p:spTree>
    <p:extLst>
      <p:ext uri="{BB962C8B-B14F-4D97-AF65-F5344CB8AC3E}">
        <p14:creationId xmlns:p14="http://schemas.microsoft.com/office/powerpoint/2010/main" val="132197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052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</a:rPr>
              <a:t>César Chávez </a:t>
            </a:r>
            <a:r>
              <a:rPr lang="es-ES" sz="6600" dirty="0" err="1" smtClean="0">
                <a:solidFill>
                  <a:srgbClr val="FFFF00"/>
                </a:solidFill>
              </a:rPr>
              <a:t>sacrificed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his</a:t>
            </a:r>
            <a:r>
              <a:rPr lang="es-ES" sz="6600" dirty="0" smtClean="0">
                <a:solidFill>
                  <a:srgbClr val="FFFF00"/>
                </a:solidFill>
              </a:rPr>
              <a:t> time </a:t>
            </a:r>
            <a:r>
              <a:rPr lang="es-ES" sz="6600" dirty="0" err="1" smtClean="0">
                <a:solidFill>
                  <a:srgbClr val="FFFF00"/>
                </a:solidFill>
              </a:rPr>
              <a:t>with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his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family</a:t>
            </a:r>
            <a:r>
              <a:rPr lang="es-ES" sz="6600" dirty="0" smtClean="0">
                <a:solidFill>
                  <a:srgbClr val="FFFF00"/>
                </a:solidFill>
              </a:rPr>
              <a:t> in </a:t>
            </a:r>
            <a:r>
              <a:rPr lang="es-ES" sz="6600" dirty="0" err="1" smtClean="0">
                <a:solidFill>
                  <a:srgbClr val="FFFF00"/>
                </a:solidFill>
              </a:rPr>
              <a:t>order</a:t>
            </a:r>
            <a:r>
              <a:rPr lang="es-ES" sz="6600" dirty="0" smtClean="0">
                <a:solidFill>
                  <a:srgbClr val="FFFF00"/>
                </a:solidFill>
              </a:rPr>
              <a:t> to </a:t>
            </a:r>
            <a:r>
              <a:rPr lang="es-ES" sz="6600" dirty="0" err="1" smtClean="0">
                <a:solidFill>
                  <a:srgbClr val="FFFF00"/>
                </a:solidFill>
              </a:rPr>
              <a:t>support</a:t>
            </a:r>
            <a:r>
              <a:rPr lang="es-ES" sz="6600" dirty="0" smtClean="0">
                <a:solidFill>
                  <a:srgbClr val="FFFF00"/>
                </a:solidFill>
              </a:rPr>
              <a:t> a </a:t>
            </a:r>
            <a:r>
              <a:rPr lang="es-ES" sz="6600" dirty="0" err="1" smtClean="0">
                <a:solidFill>
                  <a:srgbClr val="FFFF00"/>
                </a:solidFill>
              </a:rPr>
              <a:t>greater</a:t>
            </a:r>
            <a:r>
              <a:rPr lang="es-ES" sz="6600" dirty="0" smtClean="0">
                <a:solidFill>
                  <a:srgbClr val="FFFF00"/>
                </a:solidFill>
              </a:rPr>
              <a:t>/</a:t>
            </a:r>
            <a:r>
              <a:rPr lang="es-ES" sz="6600" dirty="0" err="1" smtClean="0">
                <a:solidFill>
                  <a:srgbClr val="FFFF00"/>
                </a:solidFill>
              </a:rPr>
              <a:t>bigger</a:t>
            </a:r>
            <a:r>
              <a:rPr lang="es-ES" sz="6600" dirty="0" smtClean="0">
                <a:solidFill>
                  <a:srgbClr val="FFFF00"/>
                </a:solidFill>
              </a:rPr>
              <a:t> cause.</a:t>
            </a:r>
            <a:endParaRPr lang="es-ES" sz="66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0"/>
          </a:xfrm>
        </p:spPr>
        <p:txBody>
          <a:bodyPr>
            <a:normAutofit fontScale="90000"/>
          </a:bodyPr>
          <a:lstStyle/>
          <a:p>
            <a:pPr algn="ctr"/>
            <a:r>
              <a:rPr sz="5600" dirty="0" smtClean="0"/>
              <a:t>C</a:t>
            </a:r>
            <a:r>
              <a:rPr lang="en-US" sz="5600" dirty="0" smtClean="0"/>
              <a:t>ésar Chávez </a:t>
            </a:r>
            <a:r>
              <a:rPr lang="en-US" sz="5600" dirty="0" err="1" smtClean="0">
                <a:solidFill>
                  <a:srgbClr val="FF0000"/>
                </a:solidFill>
              </a:rPr>
              <a:t>sacrificó</a:t>
            </a:r>
            <a:r>
              <a:rPr lang="en-US" sz="5600" dirty="0" smtClean="0">
                <a:solidFill>
                  <a:srgbClr val="FF0000"/>
                </a:solidFill>
              </a:rPr>
              <a:t> </a:t>
            </a:r>
            <a:r>
              <a:rPr lang="en-US" sz="5600" dirty="0" err="1" smtClean="0"/>
              <a:t>su</a:t>
            </a:r>
            <a:r>
              <a:rPr lang="en-US" sz="5600" dirty="0" smtClean="0"/>
              <a:t> </a:t>
            </a:r>
            <a:r>
              <a:rPr lang="en-US" sz="5600" dirty="0" err="1" smtClean="0"/>
              <a:t>tiempo</a:t>
            </a:r>
            <a:r>
              <a:rPr lang="en-US" sz="5600" dirty="0" smtClean="0"/>
              <a:t> con </a:t>
            </a:r>
            <a:r>
              <a:rPr lang="en-US" sz="5600" dirty="0" err="1" smtClean="0"/>
              <a:t>su</a:t>
            </a:r>
            <a:r>
              <a:rPr lang="en-US" sz="5600" dirty="0" smtClean="0"/>
              <a:t> </a:t>
            </a:r>
            <a:r>
              <a:rPr lang="en-US" sz="5600" dirty="0" err="1" smtClean="0"/>
              <a:t>familia</a:t>
            </a:r>
            <a:r>
              <a:rPr lang="en-US" sz="5600" dirty="0" smtClean="0"/>
              <a:t> para </a:t>
            </a:r>
            <a:r>
              <a:rPr lang="en-US" sz="5600" dirty="0" err="1" smtClean="0">
                <a:solidFill>
                  <a:srgbClr val="FF0000"/>
                </a:solidFill>
              </a:rPr>
              <a:t>apoyar</a:t>
            </a:r>
            <a:r>
              <a:rPr lang="en-US" sz="5600" dirty="0" smtClean="0">
                <a:solidFill>
                  <a:srgbClr val="FF0000"/>
                </a:solidFill>
              </a:rPr>
              <a:t> </a:t>
            </a:r>
            <a:r>
              <a:rPr lang="en-US" sz="5600" dirty="0" err="1" smtClean="0"/>
              <a:t>una</a:t>
            </a:r>
            <a:r>
              <a:rPr lang="en-US" sz="5600" dirty="0" smtClean="0"/>
              <a:t> causa </a:t>
            </a:r>
            <a:r>
              <a:rPr lang="en-US" sz="5600" dirty="0" err="1" smtClean="0"/>
              <a:t>más</a:t>
            </a:r>
            <a:r>
              <a:rPr lang="en-US" sz="5600" dirty="0" smtClean="0"/>
              <a:t> </a:t>
            </a:r>
            <a:r>
              <a:rPr lang="en-US" sz="5600" dirty="0" err="1" smtClean="0"/>
              <a:t>grande</a:t>
            </a:r>
            <a:r>
              <a:rPr sz="5600" dirty="0" smtClean="0"/>
              <a:t>.</a:t>
            </a:r>
            <a:endParaRPr sz="5600" dirty="0"/>
          </a:p>
        </p:txBody>
      </p:sp>
    </p:spTree>
    <p:extLst>
      <p:ext uri="{BB962C8B-B14F-4D97-AF65-F5344CB8AC3E}">
        <p14:creationId xmlns:p14="http://schemas.microsoft.com/office/powerpoint/2010/main" val="115007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29718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s-ES" sz="6600" dirty="0" err="1" smtClean="0">
                <a:solidFill>
                  <a:srgbClr val="FFFF00"/>
                </a:solidFill>
              </a:rPr>
              <a:t>My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grandfather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had</a:t>
            </a:r>
            <a:r>
              <a:rPr lang="es-ES" sz="6600" dirty="0" smtClean="0">
                <a:solidFill>
                  <a:srgbClr val="FFFF00"/>
                </a:solidFill>
              </a:rPr>
              <a:t> a </a:t>
            </a:r>
            <a:r>
              <a:rPr lang="es-ES" sz="6600" dirty="0" err="1" smtClean="0">
                <a:solidFill>
                  <a:srgbClr val="FFFF00"/>
                </a:solidFill>
              </a:rPr>
              <a:t>lot</a:t>
            </a:r>
            <a:r>
              <a:rPr lang="es-ES" sz="6600" dirty="0" smtClean="0">
                <a:solidFill>
                  <a:srgbClr val="FFFF00"/>
                </a:solidFill>
              </a:rPr>
              <a:t> of </a:t>
            </a:r>
            <a:r>
              <a:rPr lang="es-ES" sz="6600" dirty="0" err="1" smtClean="0">
                <a:solidFill>
                  <a:srgbClr val="FFFF00"/>
                </a:solidFill>
              </a:rPr>
              <a:t>influence</a:t>
            </a:r>
            <a:r>
              <a:rPr lang="es-ES" sz="6600" dirty="0" smtClean="0">
                <a:solidFill>
                  <a:srgbClr val="FFFF00"/>
                </a:solidFill>
              </a:rPr>
              <a:t> in </a:t>
            </a:r>
            <a:r>
              <a:rPr lang="es-ES" sz="6600" dirty="0" err="1" smtClean="0">
                <a:solidFill>
                  <a:srgbClr val="FFFF00"/>
                </a:solidFill>
              </a:rPr>
              <a:t>my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life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because</a:t>
            </a:r>
            <a:r>
              <a:rPr lang="es-ES" sz="6600" dirty="0" smtClean="0">
                <a:solidFill>
                  <a:srgbClr val="FFFF00"/>
                </a:solidFill>
              </a:rPr>
              <a:t> he </a:t>
            </a:r>
            <a:r>
              <a:rPr lang="es-ES" sz="6600" dirty="0" err="1" smtClean="0">
                <a:solidFill>
                  <a:srgbClr val="FFFF00"/>
                </a:solidFill>
              </a:rPr>
              <a:t>was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caring</a:t>
            </a:r>
            <a:r>
              <a:rPr lang="es-ES" sz="6600" dirty="0" smtClean="0">
                <a:solidFill>
                  <a:srgbClr val="FFFF00"/>
                </a:solidFill>
              </a:rPr>
              <a:t> and </a:t>
            </a:r>
            <a:r>
              <a:rPr lang="es-ES" sz="6600" dirty="0" err="1" smtClean="0">
                <a:solidFill>
                  <a:srgbClr val="FFFF00"/>
                </a:solidFill>
              </a:rPr>
              <a:t>had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pride</a:t>
            </a:r>
            <a:r>
              <a:rPr lang="es-ES" sz="6600" dirty="0" smtClean="0">
                <a:solidFill>
                  <a:srgbClr val="FFFF00"/>
                </a:solidFill>
              </a:rPr>
              <a:t> in </a:t>
            </a:r>
            <a:r>
              <a:rPr lang="es-ES" sz="6600" dirty="0" err="1" smtClean="0">
                <a:solidFill>
                  <a:srgbClr val="FFFF00"/>
                </a:solidFill>
              </a:rPr>
              <a:t>his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family</a:t>
            </a:r>
            <a:r>
              <a:rPr lang="es-ES" sz="6600" dirty="0" smtClean="0">
                <a:solidFill>
                  <a:srgbClr val="FFFF00"/>
                </a:solidFill>
              </a:rPr>
              <a:t>.</a:t>
            </a:r>
            <a:endParaRPr lang="es-ES" sz="66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71800"/>
          </a:xfrm>
        </p:spPr>
        <p:txBody>
          <a:bodyPr>
            <a:normAutofit fontScale="90000"/>
          </a:bodyPr>
          <a:lstStyle/>
          <a:p>
            <a:pPr algn="ctr"/>
            <a:r>
              <a:rPr sz="5400" dirty="0" err="1" smtClean="0"/>
              <a:t>Mi</a:t>
            </a:r>
            <a:r>
              <a:rPr sz="5400" dirty="0" smtClean="0"/>
              <a:t> </a:t>
            </a:r>
            <a:r>
              <a:rPr sz="5400" dirty="0" err="1" smtClean="0"/>
              <a:t>abuelo</a:t>
            </a:r>
            <a:r>
              <a:rPr sz="5400" dirty="0" smtClean="0"/>
              <a:t> </a:t>
            </a:r>
            <a:r>
              <a:rPr sz="5400" dirty="0" err="1" smtClean="0">
                <a:solidFill>
                  <a:srgbClr val="FF0000"/>
                </a:solidFill>
              </a:rPr>
              <a:t>ten</a:t>
            </a:r>
            <a:r>
              <a:rPr lang="en-US" sz="5400" dirty="0" err="1" smtClean="0">
                <a:solidFill>
                  <a:srgbClr val="FF0000"/>
                </a:solidFill>
              </a:rPr>
              <a:t>ía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/>
              <a:t>mucha</a:t>
            </a:r>
            <a:r>
              <a:rPr lang="en-US" sz="5400" dirty="0" smtClean="0"/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influencia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/>
              <a:t>en</a:t>
            </a:r>
            <a:r>
              <a:rPr lang="en-US" sz="5400" dirty="0" smtClean="0"/>
              <a:t> mi </a:t>
            </a:r>
            <a:r>
              <a:rPr lang="en-US" sz="5400" dirty="0" err="1" smtClean="0"/>
              <a:t>vida</a:t>
            </a:r>
            <a:r>
              <a:rPr lang="en-US" sz="5400" dirty="0" smtClean="0"/>
              <a:t> </a:t>
            </a:r>
            <a:r>
              <a:rPr lang="en-US" sz="5400" dirty="0" err="1" smtClean="0"/>
              <a:t>porque</a:t>
            </a:r>
            <a:r>
              <a:rPr lang="en-US" sz="5400" dirty="0" smtClean="0"/>
              <a:t> </a:t>
            </a:r>
            <a:r>
              <a:rPr lang="en-US" sz="5400" dirty="0" err="1" smtClean="0"/>
              <a:t>él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FF0000"/>
                </a:solidFill>
              </a:rPr>
              <a:t>era</a:t>
            </a:r>
            <a:r>
              <a:rPr lang="en-US" sz="5400" dirty="0" smtClean="0"/>
              <a:t> </a:t>
            </a:r>
            <a:r>
              <a:rPr lang="en-US" sz="5400" dirty="0" err="1" smtClean="0"/>
              <a:t>muy</a:t>
            </a:r>
            <a:r>
              <a:rPr lang="en-US" sz="5400" dirty="0" smtClean="0"/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cariñoso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y </a:t>
            </a:r>
            <a:r>
              <a:rPr lang="en-US" sz="5400" dirty="0" err="1" smtClean="0">
                <a:solidFill>
                  <a:srgbClr val="FF0000"/>
                </a:solidFill>
              </a:rPr>
              <a:t>tenía</a:t>
            </a:r>
            <a:r>
              <a:rPr lang="en-US" sz="5400" dirty="0" smtClean="0"/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orgullo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/>
              <a:t>en</a:t>
            </a:r>
            <a:r>
              <a:rPr lang="en-US" sz="5400" dirty="0" smtClean="0"/>
              <a:t> </a:t>
            </a:r>
            <a:r>
              <a:rPr lang="en-US" sz="5400" dirty="0" err="1" smtClean="0"/>
              <a:t>su</a:t>
            </a:r>
            <a:r>
              <a:rPr lang="en-US" sz="5400" dirty="0" smtClean="0"/>
              <a:t> </a:t>
            </a:r>
            <a:r>
              <a:rPr lang="en-US" sz="5400" dirty="0" err="1" smtClean="0"/>
              <a:t>familia</a:t>
            </a:r>
            <a:r>
              <a:rPr sz="5400" dirty="0" smtClean="0"/>
              <a:t>.</a:t>
            </a:r>
            <a:endParaRPr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733800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sz="6600" dirty="0" smtClean="0">
                <a:solidFill>
                  <a:srgbClr val="FFFF00"/>
                </a:solidFill>
              </a:rPr>
              <a:t>In </a:t>
            </a:r>
            <a:r>
              <a:rPr lang="es-ES" sz="6600" dirty="0" err="1" smtClean="0">
                <a:solidFill>
                  <a:srgbClr val="FFFF00"/>
                </a:solidFill>
              </a:rPr>
              <a:t>order</a:t>
            </a:r>
            <a:r>
              <a:rPr lang="es-ES" sz="6600" dirty="0" smtClean="0">
                <a:solidFill>
                  <a:srgbClr val="FFFF00"/>
                </a:solidFill>
              </a:rPr>
              <a:t> to </a:t>
            </a:r>
            <a:r>
              <a:rPr lang="es-ES" sz="6600" dirty="0" err="1" smtClean="0">
                <a:solidFill>
                  <a:srgbClr val="FFFF00"/>
                </a:solidFill>
              </a:rPr>
              <a:t>achieve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your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goal</a:t>
            </a:r>
            <a:r>
              <a:rPr lang="es-ES" sz="6600" dirty="0" smtClean="0">
                <a:solidFill>
                  <a:srgbClr val="FFFF00"/>
                </a:solidFill>
              </a:rPr>
              <a:t>, </a:t>
            </a:r>
            <a:r>
              <a:rPr lang="es-ES" sz="6600" dirty="0" err="1" smtClean="0">
                <a:solidFill>
                  <a:srgbClr val="FFFF00"/>
                </a:solidFill>
              </a:rPr>
              <a:t>it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is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good</a:t>
            </a:r>
            <a:r>
              <a:rPr lang="es-ES" sz="6600" dirty="0" smtClean="0">
                <a:solidFill>
                  <a:srgbClr val="FFFF00"/>
                </a:solidFill>
              </a:rPr>
              <a:t> to stop and </a:t>
            </a:r>
            <a:r>
              <a:rPr lang="es-ES" sz="6600" dirty="0" err="1" smtClean="0">
                <a:solidFill>
                  <a:srgbClr val="FFFF00"/>
                </a:solidFill>
              </a:rPr>
              <a:t>think</a:t>
            </a:r>
            <a:r>
              <a:rPr lang="es-ES" sz="6600" dirty="0" smtClean="0">
                <a:solidFill>
                  <a:srgbClr val="FFFF00"/>
                </a:solidFill>
              </a:rPr>
              <a:t> of a </a:t>
            </a:r>
            <a:r>
              <a:rPr lang="es-ES" sz="6600" dirty="0" err="1" smtClean="0">
                <a:solidFill>
                  <a:srgbClr val="FFFF00"/>
                </a:solidFill>
              </a:rPr>
              <a:t>reasonable</a:t>
            </a:r>
            <a:r>
              <a:rPr lang="es-ES" sz="6600" dirty="0" smtClean="0">
                <a:solidFill>
                  <a:srgbClr val="FFFF00"/>
                </a:solidFill>
              </a:rPr>
              <a:t> plan.</a:t>
            </a:r>
            <a:endParaRPr lang="es-ES" sz="66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90800"/>
          </a:xfrm>
        </p:spPr>
        <p:txBody>
          <a:bodyPr>
            <a:noAutofit/>
          </a:bodyPr>
          <a:lstStyle/>
          <a:p>
            <a:pPr algn="ctr"/>
            <a:r>
              <a:rPr sz="5400" dirty="0" smtClean="0"/>
              <a:t>Para </a:t>
            </a:r>
            <a:r>
              <a:rPr sz="5400" dirty="0" err="1" smtClean="0">
                <a:solidFill>
                  <a:srgbClr val="FF0000"/>
                </a:solidFill>
              </a:rPr>
              <a:t>lograr</a:t>
            </a:r>
            <a:r>
              <a:rPr sz="5400" dirty="0" smtClean="0">
                <a:solidFill>
                  <a:srgbClr val="FF0000"/>
                </a:solidFill>
              </a:rPr>
              <a:t> </a:t>
            </a:r>
            <a:r>
              <a:rPr sz="5400" dirty="0" err="1" smtClean="0"/>
              <a:t>tu</a:t>
            </a:r>
            <a:r>
              <a:rPr sz="5400" dirty="0" smtClean="0"/>
              <a:t> </a:t>
            </a:r>
            <a:r>
              <a:rPr sz="5400" dirty="0" smtClean="0">
                <a:solidFill>
                  <a:srgbClr val="FF0000"/>
                </a:solidFill>
              </a:rPr>
              <a:t>meta</a:t>
            </a:r>
            <a:r>
              <a:rPr sz="5400" dirty="0" smtClean="0"/>
              <a:t>, </a:t>
            </a:r>
            <a:r>
              <a:rPr sz="5400" dirty="0" err="1" smtClean="0">
                <a:solidFill>
                  <a:srgbClr val="FF0000"/>
                </a:solidFill>
              </a:rPr>
              <a:t>es</a:t>
            </a:r>
            <a:r>
              <a:rPr sz="5400" dirty="0" smtClean="0">
                <a:solidFill>
                  <a:srgbClr val="FF0000"/>
                </a:solidFill>
              </a:rPr>
              <a:t> </a:t>
            </a:r>
            <a:r>
              <a:rPr sz="5400" dirty="0" err="1" smtClean="0"/>
              <a:t>bueno</a:t>
            </a:r>
            <a:r>
              <a:rPr sz="5400" dirty="0" smtClean="0"/>
              <a:t> </a:t>
            </a:r>
            <a:r>
              <a:rPr sz="5400" dirty="0" err="1" smtClean="0">
                <a:solidFill>
                  <a:srgbClr val="FF0000"/>
                </a:solidFill>
              </a:rPr>
              <a:t>parar</a:t>
            </a:r>
            <a:r>
              <a:rPr sz="5400" dirty="0" smtClean="0">
                <a:solidFill>
                  <a:srgbClr val="FF0000"/>
                </a:solidFill>
              </a:rPr>
              <a:t> </a:t>
            </a:r>
            <a:r>
              <a:rPr sz="5400" dirty="0" smtClean="0"/>
              <a:t>y </a:t>
            </a:r>
            <a:r>
              <a:rPr sz="5400" dirty="0" err="1" smtClean="0">
                <a:solidFill>
                  <a:srgbClr val="FF0000"/>
                </a:solidFill>
              </a:rPr>
              <a:t>pensar</a:t>
            </a:r>
            <a:r>
              <a:rPr sz="5400" dirty="0" smtClean="0">
                <a:solidFill>
                  <a:srgbClr val="FF0000"/>
                </a:solidFill>
              </a:rPr>
              <a:t> </a:t>
            </a:r>
            <a:r>
              <a:rPr sz="5400" dirty="0" err="1" smtClean="0"/>
              <a:t>en</a:t>
            </a:r>
            <a:r>
              <a:rPr sz="5400" dirty="0" smtClean="0"/>
              <a:t> un plan </a:t>
            </a:r>
            <a:r>
              <a:rPr sz="5400" dirty="0" err="1" smtClean="0">
                <a:solidFill>
                  <a:srgbClr val="FF0000"/>
                </a:solidFill>
              </a:rPr>
              <a:t>razonable</a:t>
            </a:r>
            <a:r>
              <a:rPr sz="5400" dirty="0" smtClean="0"/>
              <a:t>.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165888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657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ES" sz="6600" dirty="0" err="1" smtClean="0">
                <a:solidFill>
                  <a:srgbClr val="FFFF00"/>
                </a:solidFill>
              </a:rPr>
              <a:t>You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have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the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power</a:t>
            </a:r>
            <a:r>
              <a:rPr lang="es-ES" sz="6600" dirty="0" smtClean="0">
                <a:solidFill>
                  <a:srgbClr val="FFFF00"/>
                </a:solidFill>
              </a:rPr>
              <a:t>/</a:t>
            </a:r>
            <a:r>
              <a:rPr lang="es-ES" sz="6600" dirty="0" err="1" smtClean="0">
                <a:solidFill>
                  <a:srgbClr val="FFFF00"/>
                </a:solidFill>
              </a:rPr>
              <a:t>ability</a:t>
            </a:r>
            <a:r>
              <a:rPr lang="es-ES" sz="6600" dirty="0" smtClean="0">
                <a:solidFill>
                  <a:srgbClr val="FFFF00"/>
                </a:solidFill>
              </a:rPr>
              <a:t> to do a </a:t>
            </a:r>
            <a:r>
              <a:rPr lang="es-ES" sz="6600" dirty="0" err="1" smtClean="0">
                <a:solidFill>
                  <a:srgbClr val="FFFF00"/>
                </a:solidFill>
              </a:rPr>
              <a:t>lot</a:t>
            </a:r>
            <a:r>
              <a:rPr lang="es-ES" sz="6600" dirty="0" smtClean="0">
                <a:solidFill>
                  <a:srgbClr val="FFFF00"/>
                </a:solidFill>
              </a:rPr>
              <a:t>, </a:t>
            </a:r>
            <a:r>
              <a:rPr lang="es-ES" sz="6600" dirty="0" err="1" smtClean="0">
                <a:solidFill>
                  <a:srgbClr val="FFFF00"/>
                </a:solidFill>
              </a:rPr>
              <a:t>but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you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need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self-confidence</a:t>
            </a:r>
            <a:r>
              <a:rPr lang="es-ES" sz="6600" dirty="0" smtClean="0">
                <a:solidFill>
                  <a:srgbClr val="FFFF00"/>
                </a:solidFill>
              </a:rPr>
              <a:t> and </a:t>
            </a:r>
            <a:r>
              <a:rPr lang="es-ES" sz="6600" dirty="0" err="1" smtClean="0">
                <a:solidFill>
                  <a:srgbClr val="FFFF00"/>
                </a:solidFill>
              </a:rPr>
              <a:t>determination</a:t>
            </a:r>
            <a:r>
              <a:rPr lang="es-ES" sz="6600" dirty="0" smtClean="0">
                <a:solidFill>
                  <a:srgbClr val="FFFF00"/>
                </a:solidFill>
              </a:rPr>
              <a:t>.</a:t>
            </a:r>
            <a:endParaRPr lang="es-ES" sz="66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90800"/>
          </a:xfrm>
        </p:spPr>
        <p:txBody>
          <a:bodyPr>
            <a:normAutofit/>
          </a:bodyPr>
          <a:lstStyle/>
          <a:p>
            <a:pPr algn="ctr"/>
            <a:r>
              <a:rPr sz="5400" dirty="0" err="1" smtClean="0"/>
              <a:t>Tienes</a:t>
            </a:r>
            <a:r>
              <a:rPr sz="5400" dirty="0" smtClean="0"/>
              <a:t> </a:t>
            </a:r>
            <a:r>
              <a:rPr sz="5400" dirty="0" smtClean="0">
                <a:solidFill>
                  <a:srgbClr val="FF0000"/>
                </a:solidFill>
              </a:rPr>
              <a:t>el </a:t>
            </a:r>
            <a:r>
              <a:rPr sz="5400" dirty="0" err="1" smtClean="0">
                <a:solidFill>
                  <a:srgbClr val="FF0000"/>
                </a:solidFill>
              </a:rPr>
              <a:t>poder</a:t>
            </a:r>
            <a:r>
              <a:rPr sz="5400" dirty="0" smtClean="0">
                <a:solidFill>
                  <a:srgbClr val="FF0000"/>
                </a:solidFill>
              </a:rPr>
              <a:t> </a:t>
            </a:r>
            <a:r>
              <a:rPr sz="5400" dirty="0" smtClean="0"/>
              <a:t>de </a:t>
            </a:r>
            <a:r>
              <a:rPr sz="5400" dirty="0" err="1" smtClean="0"/>
              <a:t>hacer</a:t>
            </a:r>
            <a:r>
              <a:rPr sz="5400" dirty="0" smtClean="0"/>
              <a:t> mucho, </a:t>
            </a:r>
            <a:r>
              <a:rPr sz="5400" dirty="0" err="1" smtClean="0"/>
              <a:t>pero</a:t>
            </a:r>
            <a:r>
              <a:rPr sz="5400" dirty="0" smtClean="0"/>
              <a:t> </a:t>
            </a:r>
            <a:r>
              <a:rPr sz="5400" dirty="0" err="1" smtClean="0"/>
              <a:t>necesitas</a:t>
            </a:r>
            <a:r>
              <a:rPr sz="5400" dirty="0" smtClean="0"/>
              <a:t> a</a:t>
            </a:r>
            <a:r>
              <a:rPr sz="5400" dirty="0" smtClean="0">
                <a:solidFill>
                  <a:srgbClr val="FF0000"/>
                </a:solidFill>
              </a:rPr>
              <a:t>uto-</a:t>
            </a:r>
            <a:r>
              <a:rPr sz="5400" dirty="0" err="1" smtClean="0">
                <a:solidFill>
                  <a:srgbClr val="FF0000"/>
                </a:solidFill>
              </a:rPr>
              <a:t>confianza</a:t>
            </a:r>
            <a:r>
              <a:rPr sz="5400" dirty="0" smtClean="0"/>
              <a:t> y </a:t>
            </a:r>
            <a:r>
              <a:rPr sz="5400" dirty="0" err="1" smtClean="0">
                <a:solidFill>
                  <a:srgbClr val="FF0000"/>
                </a:solidFill>
              </a:rPr>
              <a:t>determinaci</a:t>
            </a:r>
            <a:r>
              <a:rPr lang="en-US" sz="5400" dirty="0" err="1" smtClean="0">
                <a:solidFill>
                  <a:srgbClr val="FF0000"/>
                </a:solidFill>
              </a:rPr>
              <a:t>ón</a:t>
            </a:r>
            <a:r>
              <a:rPr sz="5400" dirty="0" smtClean="0"/>
              <a:t>.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320836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1242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s-ES" sz="6600" dirty="0" smtClean="0">
                <a:solidFill>
                  <a:srgbClr val="FFFF00"/>
                </a:solidFill>
              </a:rPr>
              <a:t>In </a:t>
            </a:r>
            <a:r>
              <a:rPr lang="es-ES" sz="6600" dirty="0" err="1" smtClean="0">
                <a:solidFill>
                  <a:srgbClr val="FFFF00"/>
                </a:solidFill>
              </a:rPr>
              <a:t>order</a:t>
            </a:r>
            <a:r>
              <a:rPr lang="es-ES" sz="6600" dirty="0" smtClean="0">
                <a:solidFill>
                  <a:srgbClr val="FFFF00"/>
                </a:solidFill>
              </a:rPr>
              <a:t> to </a:t>
            </a:r>
            <a:r>
              <a:rPr lang="es-ES" sz="6600" dirty="0" err="1" smtClean="0">
                <a:solidFill>
                  <a:srgbClr val="FFFF00"/>
                </a:solidFill>
              </a:rPr>
              <a:t>have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success</a:t>
            </a:r>
            <a:r>
              <a:rPr lang="es-ES" sz="6600" dirty="0" smtClean="0">
                <a:solidFill>
                  <a:srgbClr val="FFFF00"/>
                </a:solidFill>
              </a:rPr>
              <a:t> in </a:t>
            </a:r>
            <a:r>
              <a:rPr lang="es-ES" sz="6600" dirty="0" err="1" smtClean="0">
                <a:solidFill>
                  <a:srgbClr val="FFFF00"/>
                </a:solidFill>
              </a:rPr>
              <a:t>the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class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you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should</a:t>
            </a:r>
            <a:r>
              <a:rPr lang="es-ES" sz="6600" dirty="0" smtClean="0">
                <a:solidFill>
                  <a:srgbClr val="FFFF00"/>
                </a:solidFill>
              </a:rPr>
              <a:t> be </a:t>
            </a:r>
            <a:r>
              <a:rPr lang="es-ES" sz="6600" dirty="0" err="1" smtClean="0">
                <a:solidFill>
                  <a:srgbClr val="FFFF00"/>
                </a:solidFill>
              </a:rPr>
              <a:t>responsible</a:t>
            </a:r>
            <a:r>
              <a:rPr lang="es-ES" sz="6600" dirty="0" smtClean="0">
                <a:solidFill>
                  <a:srgbClr val="FFFF00"/>
                </a:solidFill>
              </a:rPr>
              <a:t> and </a:t>
            </a:r>
            <a:r>
              <a:rPr lang="es-ES" sz="6600" dirty="0" err="1" smtClean="0">
                <a:solidFill>
                  <a:srgbClr val="FFFF00"/>
                </a:solidFill>
              </a:rPr>
              <a:t>hard-working</a:t>
            </a:r>
            <a:r>
              <a:rPr lang="es-ES" sz="6600" dirty="0" smtClean="0">
                <a:solidFill>
                  <a:srgbClr val="FFFF00"/>
                </a:solidFill>
              </a:rPr>
              <a:t> and </a:t>
            </a:r>
            <a:r>
              <a:rPr lang="es-ES" sz="6600" dirty="0" err="1" smtClean="0">
                <a:solidFill>
                  <a:srgbClr val="FFFF00"/>
                </a:solidFill>
              </a:rPr>
              <a:t>have</a:t>
            </a:r>
            <a:r>
              <a:rPr lang="es-ES" sz="6600" dirty="0" smtClean="0">
                <a:solidFill>
                  <a:srgbClr val="FFFF00"/>
                </a:solidFill>
              </a:rPr>
              <a:t> a positive </a:t>
            </a:r>
            <a:r>
              <a:rPr lang="es-ES" sz="6600" dirty="0" err="1" smtClean="0">
                <a:solidFill>
                  <a:srgbClr val="FFFF00"/>
                </a:solidFill>
              </a:rPr>
              <a:t>attitude</a:t>
            </a:r>
            <a:r>
              <a:rPr lang="es-ES" sz="6600" dirty="0" smtClean="0">
                <a:solidFill>
                  <a:srgbClr val="FFFF00"/>
                </a:solidFill>
              </a:rPr>
              <a:t>.</a:t>
            </a:r>
            <a:endParaRPr lang="es-ES" sz="66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352800"/>
          </a:xfrm>
        </p:spPr>
        <p:txBody>
          <a:bodyPr>
            <a:noAutofit/>
          </a:bodyPr>
          <a:lstStyle/>
          <a:p>
            <a:pPr algn="ctr"/>
            <a:r>
              <a:rPr sz="5600" dirty="0" smtClean="0"/>
              <a:t>Para </a:t>
            </a:r>
            <a:r>
              <a:rPr sz="5600" dirty="0" err="1" smtClean="0"/>
              <a:t>tener</a:t>
            </a:r>
            <a:r>
              <a:rPr sz="5600" dirty="0" smtClean="0"/>
              <a:t> </a:t>
            </a:r>
            <a:r>
              <a:rPr lang="en-US" sz="5600" dirty="0" err="1" smtClean="0">
                <a:solidFill>
                  <a:srgbClr val="FF0000"/>
                </a:solidFill>
              </a:rPr>
              <a:t>éxito</a:t>
            </a:r>
            <a:r>
              <a:rPr lang="en-US" sz="5600" dirty="0" smtClean="0">
                <a:solidFill>
                  <a:srgbClr val="FF0000"/>
                </a:solidFill>
              </a:rPr>
              <a:t> </a:t>
            </a:r>
            <a:r>
              <a:rPr lang="en-US" sz="5600" dirty="0" err="1" smtClean="0"/>
              <a:t>en</a:t>
            </a:r>
            <a:r>
              <a:rPr lang="en-US" sz="5600" dirty="0" smtClean="0"/>
              <a:t> la </a:t>
            </a:r>
            <a:r>
              <a:rPr lang="en-US" sz="5600" dirty="0" err="1" smtClean="0"/>
              <a:t>clase</a:t>
            </a:r>
            <a:r>
              <a:rPr lang="en-US" sz="5600" dirty="0" smtClean="0"/>
              <a:t>, </a:t>
            </a:r>
            <a:r>
              <a:rPr lang="en-US" sz="5600" dirty="0" err="1" smtClean="0"/>
              <a:t>debes</a:t>
            </a:r>
            <a:r>
              <a:rPr lang="en-US" sz="5600" dirty="0" smtClean="0"/>
              <a:t> </a:t>
            </a:r>
            <a:r>
              <a:rPr lang="en-US" sz="5600" dirty="0" err="1" smtClean="0"/>
              <a:t>ser</a:t>
            </a:r>
            <a:r>
              <a:rPr lang="en-US" sz="5600" dirty="0" smtClean="0"/>
              <a:t> </a:t>
            </a:r>
            <a:r>
              <a:rPr lang="en-US" sz="5600" dirty="0" err="1" smtClean="0">
                <a:solidFill>
                  <a:srgbClr val="FF0000"/>
                </a:solidFill>
              </a:rPr>
              <a:t>responsable</a:t>
            </a:r>
            <a:r>
              <a:rPr lang="en-US" sz="5600" dirty="0" smtClean="0"/>
              <a:t> y </a:t>
            </a:r>
            <a:r>
              <a:rPr lang="en-US" sz="5600" dirty="0" err="1" smtClean="0">
                <a:solidFill>
                  <a:srgbClr val="FF0000"/>
                </a:solidFill>
              </a:rPr>
              <a:t>trabajador</a:t>
            </a:r>
            <a:r>
              <a:rPr lang="en-US" sz="5600" dirty="0" smtClean="0">
                <a:solidFill>
                  <a:srgbClr val="FF0000"/>
                </a:solidFill>
              </a:rPr>
              <a:t> </a:t>
            </a:r>
            <a:r>
              <a:rPr lang="en-US" sz="5600" dirty="0" smtClean="0"/>
              <a:t>y </a:t>
            </a:r>
            <a:r>
              <a:rPr lang="en-US" sz="5600" dirty="0" err="1" smtClean="0"/>
              <a:t>tener</a:t>
            </a:r>
            <a:r>
              <a:rPr lang="en-US" sz="5600" dirty="0" smtClean="0"/>
              <a:t> </a:t>
            </a:r>
            <a:r>
              <a:rPr lang="en-US" sz="5600" dirty="0" err="1" smtClean="0">
                <a:solidFill>
                  <a:srgbClr val="FF0000"/>
                </a:solidFill>
              </a:rPr>
              <a:t>una</a:t>
            </a:r>
            <a:r>
              <a:rPr lang="en-US" sz="5600" dirty="0">
                <a:solidFill>
                  <a:srgbClr val="FF0000"/>
                </a:solidFill>
              </a:rPr>
              <a:t> </a:t>
            </a:r>
            <a:r>
              <a:rPr lang="en-US" sz="5600" dirty="0" err="1" smtClean="0">
                <a:solidFill>
                  <a:srgbClr val="FF0000"/>
                </a:solidFill>
              </a:rPr>
              <a:t>actitud</a:t>
            </a:r>
            <a:r>
              <a:rPr lang="en-US" sz="5600" dirty="0" smtClean="0">
                <a:solidFill>
                  <a:srgbClr val="FF0000"/>
                </a:solidFill>
              </a:rPr>
              <a:t> </a:t>
            </a:r>
            <a:r>
              <a:rPr lang="en-US" sz="5600" dirty="0" err="1" smtClean="0">
                <a:solidFill>
                  <a:srgbClr val="FF0000"/>
                </a:solidFill>
              </a:rPr>
              <a:t>positiva</a:t>
            </a:r>
            <a:r>
              <a:rPr sz="5600" dirty="0" smtClean="0"/>
              <a:t>.</a:t>
            </a:r>
            <a:endParaRPr sz="5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05200"/>
          </a:xfrm>
        </p:spPr>
        <p:txBody>
          <a:bodyPr>
            <a:normAutofit/>
          </a:bodyPr>
          <a:lstStyle/>
          <a:p>
            <a:pPr algn="ctr"/>
            <a:r>
              <a:rPr lang="es-ES" sz="6600" dirty="0" smtClean="0">
                <a:solidFill>
                  <a:srgbClr val="FFFF00"/>
                </a:solidFill>
              </a:rPr>
              <a:t>Paca </a:t>
            </a:r>
            <a:r>
              <a:rPr lang="es-ES" sz="6600" dirty="0" err="1" smtClean="0">
                <a:solidFill>
                  <a:srgbClr val="FFFF00"/>
                </a:solidFill>
              </a:rPr>
              <a:t>is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very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observant</a:t>
            </a:r>
            <a:r>
              <a:rPr lang="es-ES" sz="6600" dirty="0" smtClean="0">
                <a:solidFill>
                  <a:srgbClr val="FFFF00"/>
                </a:solidFill>
              </a:rPr>
              <a:t> and </a:t>
            </a:r>
            <a:r>
              <a:rPr lang="es-ES" sz="6600" dirty="0" err="1" smtClean="0">
                <a:solidFill>
                  <a:srgbClr val="FFFF00"/>
                </a:solidFill>
              </a:rPr>
              <a:t>clever</a:t>
            </a:r>
            <a:r>
              <a:rPr lang="es-ES" sz="6600" dirty="0" smtClean="0">
                <a:solidFill>
                  <a:srgbClr val="FFFF00"/>
                </a:solidFill>
              </a:rPr>
              <a:t>.</a:t>
            </a:r>
            <a:endParaRPr lang="es-ES" sz="66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0"/>
          </a:xfrm>
        </p:spPr>
        <p:txBody>
          <a:bodyPr>
            <a:normAutofit/>
          </a:bodyPr>
          <a:lstStyle/>
          <a:p>
            <a:pPr algn="ctr"/>
            <a:r>
              <a:rPr sz="5600" dirty="0" err="1" smtClean="0"/>
              <a:t>Paca</a:t>
            </a:r>
            <a:r>
              <a:rPr sz="5600" dirty="0" smtClean="0"/>
              <a:t> </a:t>
            </a:r>
            <a:r>
              <a:rPr sz="5600" dirty="0" err="1" smtClean="0">
                <a:solidFill>
                  <a:srgbClr val="FF0000"/>
                </a:solidFill>
              </a:rPr>
              <a:t>es</a:t>
            </a:r>
            <a:r>
              <a:rPr sz="5600" dirty="0" smtClean="0">
                <a:solidFill>
                  <a:srgbClr val="FF0000"/>
                </a:solidFill>
              </a:rPr>
              <a:t> </a:t>
            </a:r>
            <a:r>
              <a:rPr sz="5600" dirty="0" err="1" smtClean="0"/>
              <a:t>muy</a:t>
            </a:r>
            <a:r>
              <a:rPr sz="5600" dirty="0" smtClean="0"/>
              <a:t> </a:t>
            </a:r>
            <a:r>
              <a:rPr sz="5600" dirty="0" err="1" smtClean="0">
                <a:solidFill>
                  <a:srgbClr val="FF0000"/>
                </a:solidFill>
              </a:rPr>
              <a:t>observadora</a:t>
            </a:r>
            <a:r>
              <a:rPr sz="5600" dirty="0" smtClean="0">
                <a:solidFill>
                  <a:srgbClr val="FF0000"/>
                </a:solidFill>
              </a:rPr>
              <a:t> </a:t>
            </a:r>
            <a:r>
              <a:rPr sz="5600" dirty="0" smtClean="0"/>
              <a:t>y </a:t>
            </a:r>
            <a:r>
              <a:rPr sz="5600" dirty="0" err="1" smtClean="0">
                <a:solidFill>
                  <a:srgbClr val="FF0000"/>
                </a:solidFill>
              </a:rPr>
              <a:t>lista</a:t>
            </a:r>
            <a:r>
              <a:rPr sz="5600" dirty="0" smtClean="0"/>
              <a:t>.</a:t>
            </a:r>
            <a:endParaRPr sz="5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05200"/>
          </a:xfrm>
        </p:spPr>
        <p:txBody>
          <a:bodyPr>
            <a:normAutofit/>
          </a:bodyPr>
          <a:lstStyle/>
          <a:p>
            <a:pPr algn="ctr"/>
            <a:r>
              <a:rPr lang="es-ES" sz="6600" dirty="0" smtClean="0">
                <a:solidFill>
                  <a:srgbClr val="FFFF00"/>
                </a:solidFill>
              </a:rPr>
              <a:t>Are </a:t>
            </a:r>
            <a:r>
              <a:rPr lang="es-ES" sz="6600" dirty="0" err="1" smtClean="0">
                <a:solidFill>
                  <a:srgbClr val="FFFF00"/>
                </a:solidFill>
              </a:rPr>
              <a:t>you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prepared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for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class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today</a:t>
            </a:r>
            <a:r>
              <a:rPr lang="es-ES" sz="6600" dirty="0" smtClean="0">
                <a:solidFill>
                  <a:srgbClr val="FFFF00"/>
                </a:solidFill>
              </a:rPr>
              <a:t>?</a:t>
            </a:r>
            <a:endParaRPr lang="es-ES" sz="66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0"/>
          </a:xfrm>
        </p:spPr>
        <p:txBody>
          <a:bodyPr>
            <a:normAutofit/>
          </a:bodyPr>
          <a:lstStyle/>
          <a:p>
            <a:pPr algn="ctr"/>
            <a:r>
              <a:rPr lang="es-ES" sz="5600" dirty="0" smtClean="0"/>
              <a:t>¿Estás </a:t>
            </a:r>
            <a:r>
              <a:rPr lang="es-ES" sz="5600" dirty="0" smtClean="0">
                <a:solidFill>
                  <a:srgbClr val="FF0000"/>
                </a:solidFill>
              </a:rPr>
              <a:t>preparado</a:t>
            </a:r>
            <a:r>
              <a:rPr lang="es-ES" sz="5600" dirty="0" smtClean="0"/>
              <a:t> para la clase hoy?</a:t>
            </a:r>
            <a:endParaRPr sz="5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/>
          </a:bodyPr>
          <a:lstStyle/>
          <a:p>
            <a:pPr algn="ctr"/>
            <a:r>
              <a:rPr lang="es-ES" sz="6600" dirty="0" err="1" smtClean="0">
                <a:solidFill>
                  <a:srgbClr val="FFFF00"/>
                </a:solidFill>
              </a:rPr>
              <a:t>All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have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the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rights</a:t>
            </a:r>
            <a:r>
              <a:rPr lang="es-ES" sz="6600" dirty="0" smtClean="0">
                <a:solidFill>
                  <a:srgbClr val="FFFF00"/>
                </a:solidFill>
              </a:rPr>
              <a:t> of </a:t>
            </a:r>
            <a:r>
              <a:rPr lang="es-ES" sz="6600" dirty="0" err="1" smtClean="0">
                <a:solidFill>
                  <a:srgbClr val="FFFF00"/>
                </a:solidFill>
              </a:rPr>
              <a:t>justice</a:t>
            </a:r>
            <a:r>
              <a:rPr lang="es-ES" sz="6600" dirty="0" smtClean="0">
                <a:solidFill>
                  <a:srgbClr val="FFFF00"/>
                </a:solidFill>
              </a:rPr>
              <a:t> and </a:t>
            </a:r>
            <a:r>
              <a:rPr lang="es-ES" sz="6600" dirty="0" err="1" smtClean="0">
                <a:solidFill>
                  <a:srgbClr val="FFFF00"/>
                </a:solidFill>
              </a:rPr>
              <a:t>freedom</a:t>
            </a:r>
            <a:r>
              <a:rPr lang="es-ES" sz="6600" dirty="0" smtClean="0">
                <a:solidFill>
                  <a:srgbClr val="FFFF00"/>
                </a:solidFill>
              </a:rPr>
              <a:t>.</a:t>
            </a:r>
            <a:endParaRPr lang="es-ES" sz="66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5000"/>
          </a:xfrm>
        </p:spPr>
        <p:txBody>
          <a:bodyPr>
            <a:normAutofit/>
          </a:bodyPr>
          <a:lstStyle/>
          <a:p>
            <a:pPr algn="ctr"/>
            <a:r>
              <a:rPr sz="5400" dirty="0" err="1" smtClean="0"/>
              <a:t>Todos</a:t>
            </a:r>
            <a:r>
              <a:rPr sz="5400" dirty="0" smtClean="0"/>
              <a:t> </a:t>
            </a:r>
            <a:r>
              <a:rPr sz="5400" dirty="0" err="1" smtClean="0"/>
              <a:t>tienen</a:t>
            </a:r>
            <a:r>
              <a:rPr sz="5400" dirty="0" smtClean="0"/>
              <a:t> </a:t>
            </a:r>
            <a:r>
              <a:rPr sz="5400" dirty="0" err="1" smtClean="0">
                <a:solidFill>
                  <a:srgbClr val="FF0000"/>
                </a:solidFill>
              </a:rPr>
              <a:t>los</a:t>
            </a:r>
            <a:r>
              <a:rPr sz="5400" dirty="0" smtClean="0">
                <a:solidFill>
                  <a:srgbClr val="FF0000"/>
                </a:solidFill>
              </a:rPr>
              <a:t> derechos </a:t>
            </a:r>
            <a:r>
              <a:rPr sz="5400" dirty="0" smtClean="0"/>
              <a:t>de </a:t>
            </a:r>
            <a:r>
              <a:rPr sz="5400" dirty="0" err="1" smtClean="0">
                <a:solidFill>
                  <a:srgbClr val="FF0000"/>
                </a:solidFill>
              </a:rPr>
              <a:t>justicia</a:t>
            </a:r>
            <a:r>
              <a:rPr sz="5400" dirty="0" smtClean="0">
                <a:solidFill>
                  <a:srgbClr val="FF0000"/>
                </a:solidFill>
              </a:rPr>
              <a:t> </a:t>
            </a:r>
            <a:r>
              <a:rPr sz="5400" dirty="0" smtClean="0"/>
              <a:t>y </a:t>
            </a:r>
            <a:r>
              <a:rPr sz="5400" dirty="0" err="1" smtClean="0">
                <a:solidFill>
                  <a:srgbClr val="FF0000"/>
                </a:solidFill>
              </a:rPr>
              <a:t>libertad</a:t>
            </a:r>
            <a:r>
              <a:rPr sz="5400" dirty="0" smtClean="0"/>
              <a:t>.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322588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05200"/>
          </a:xfrm>
        </p:spPr>
        <p:txBody>
          <a:bodyPr>
            <a:normAutofit/>
          </a:bodyPr>
          <a:lstStyle/>
          <a:p>
            <a:pPr algn="ctr"/>
            <a:r>
              <a:rPr lang="es-ES" sz="6600" dirty="0" err="1" smtClean="0">
                <a:solidFill>
                  <a:srgbClr val="FFFF00"/>
                </a:solidFill>
              </a:rPr>
              <a:t>People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that</a:t>
            </a:r>
            <a:r>
              <a:rPr lang="es-ES" sz="6600" dirty="0" smtClean="0">
                <a:solidFill>
                  <a:srgbClr val="FFFF00"/>
                </a:solidFill>
              </a:rPr>
              <a:t> are </a:t>
            </a:r>
            <a:r>
              <a:rPr lang="es-ES" sz="6600" dirty="0" err="1" smtClean="0">
                <a:solidFill>
                  <a:srgbClr val="FFFF00"/>
                </a:solidFill>
              </a:rPr>
              <a:t>not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honest</a:t>
            </a:r>
            <a:r>
              <a:rPr lang="es-ES" sz="6600" dirty="0" smtClean="0">
                <a:solidFill>
                  <a:srgbClr val="FFFF00"/>
                </a:solidFill>
              </a:rPr>
              <a:t> are </a:t>
            </a:r>
            <a:r>
              <a:rPr lang="es-ES" sz="6600" dirty="0" err="1" smtClean="0">
                <a:solidFill>
                  <a:srgbClr val="FFFF00"/>
                </a:solidFill>
              </a:rPr>
              <a:t>not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trustworthy</a:t>
            </a:r>
            <a:r>
              <a:rPr lang="es-ES" sz="6600" dirty="0" smtClean="0">
                <a:solidFill>
                  <a:srgbClr val="FFFF00"/>
                </a:solidFill>
              </a:rPr>
              <a:t>.</a:t>
            </a:r>
            <a:endParaRPr lang="es-ES" sz="66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0"/>
          </a:xfrm>
        </p:spPr>
        <p:txBody>
          <a:bodyPr>
            <a:normAutofit/>
          </a:bodyPr>
          <a:lstStyle/>
          <a:p>
            <a:pPr algn="ctr"/>
            <a:r>
              <a:rPr sz="5600" dirty="0" smtClean="0"/>
              <a:t>Personas que no son </a:t>
            </a:r>
            <a:r>
              <a:rPr sz="5600" dirty="0" err="1" smtClean="0">
                <a:solidFill>
                  <a:srgbClr val="FF0000"/>
                </a:solidFill>
              </a:rPr>
              <a:t>honestas</a:t>
            </a:r>
            <a:r>
              <a:rPr sz="5600" dirty="0" smtClean="0">
                <a:solidFill>
                  <a:srgbClr val="FF0000"/>
                </a:solidFill>
              </a:rPr>
              <a:t> </a:t>
            </a:r>
            <a:r>
              <a:rPr sz="5600" dirty="0" smtClean="0"/>
              <a:t>no son </a:t>
            </a:r>
            <a:r>
              <a:rPr sz="5600" dirty="0" err="1" smtClean="0">
                <a:solidFill>
                  <a:srgbClr val="FF0000"/>
                </a:solidFill>
              </a:rPr>
              <a:t>fiables</a:t>
            </a:r>
            <a:r>
              <a:rPr sz="5600" dirty="0" smtClean="0"/>
              <a:t>.</a:t>
            </a:r>
            <a:endParaRPr sz="5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05200"/>
          </a:xfrm>
        </p:spPr>
        <p:txBody>
          <a:bodyPr>
            <a:normAutofit/>
          </a:bodyPr>
          <a:lstStyle/>
          <a:p>
            <a:pPr algn="ctr"/>
            <a:r>
              <a:rPr lang="es-ES" sz="6600" dirty="0" err="1" smtClean="0">
                <a:solidFill>
                  <a:srgbClr val="FFFF00"/>
                </a:solidFill>
              </a:rPr>
              <a:t>The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hero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is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very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motivating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because</a:t>
            </a:r>
            <a:r>
              <a:rPr lang="es-ES" sz="6600" dirty="0" smtClean="0">
                <a:solidFill>
                  <a:srgbClr val="FFFF00"/>
                </a:solidFill>
              </a:rPr>
              <a:t> he </a:t>
            </a:r>
            <a:r>
              <a:rPr lang="es-ES" sz="6600" dirty="0" err="1" smtClean="0">
                <a:solidFill>
                  <a:srgbClr val="FFFF00"/>
                </a:solidFill>
              </a:rPr>
              <a:t>is</a:t>
            </a:r>
            <a:r>
              <a:rPr lang="es-ES" sz="6600" dirty="0" smtClean="0">
                <a:solidFill>
                  <a:srgbClr val="FFFF00"/>
                </a:solidFill>
              </a:rPr>
              <a:t> a </a:t>
            </a:r>
            <a:r>
              <a:rPr lang="es-ES" sz="6600" dirty="0" err="1" smtClean="0">
                <a:solidFill>
                  <a:srgbClr val="FFFF00"/>
                </a:solidFill>
              </a:rPr>
              <a:t>good</a:t>
            </a:r>
            <a:r>
              <a:rPr lang="es-ES" sz="6600" dirty="0" smtClean="0">
                <a:solidFill>
                  <a:srgbClr val="FFFF00"/>
                </a:solidFill>
              </a:rPr>
              <a:t> speaker.</a:t>
            </a:r>
            <a:endParaRPr lang="es-ES" sz="66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0"/>
          </a:xfrm>
        </p:spPr>
        <p:txBody>
          <a:bodyPr>
            <a:normAutofit/>
          </a:bodyPr>
          <a:lstStyle/>
          <a:p>
            <a:pPr algn="ctr"/>
            <a:r>
              <a:rPr sz="5400" dirty="0" smtClean="0">
                <a:solidFill>
                  <a:srgbClr val="FF0000"/>
                </a:solidFill>
              </a:rPr>
              <a:t>El </a:t>
            </a:r>
            <a:r>
              <a:rPr sz="5400" dirty="0" err="1" smtClean="0">
                <a:solidFill>
                  <a:srgbClr val="FF0000"/>
                </a:solidFill>
              </a:rPr>
              <a:t>h</a:t>
            </a:r>
            <a:r>
              <a:rPr lang="en-US" sz="5400" dirty="0" err="1" smtClean="0">
                <a:solidFill>
                  <a:srgbClr val="FF0000"/>
                </a:solidFill>
              </a:rPr>
              <a:t>éroe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es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/>
              <a:t>muy</a:t>
            </a:r>
            <a:r>
              <a:rPr lang="en-US" sz="5400" dirty="0" smtClean="0"/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motivante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/>
              <a:t>porque</a:t>
            </a:r>
            <a:r>
              <a:rPr lang="en-US" sz="5400" dirty="0" smtClean="0"/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es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buen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orador</a:t>
            </a:r>
            <a:r>
              <a:rPr lang="en-US" sz="5400" dirty="0" smtClean="0"/>
              <a:t>.</a:t>
            </a:r>
            <a:endParaRPr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05200"/>
          </a:xfrm>
        </p:spPr>
        <p:txBody>
          <a:bodyPr>
            <a:normAutofit/>
          </a:bodyPr>
          <a:lstStyle/>
          <a:p>
            <a:pPr algn="ctr"/>
            <a:r>
              <a:rPr lang="es-ES" sz="6600" dirty="0" err="1" smtClean="0">
                <a:solidFill>
                  <a:srgbClr val="FFFF00"/>
                </a:solidFill>
              </a:rPr>
              <a:t>The</a:t>
            </a:r>
            <a:r>
              <a:rPr lang="es-ES" sz="6600" dirty="0" smtClean="0">
                <a:solidFill>
                  <a:srgbClr val="FFFF00"/>
                </a:solidFill>
              </a:rPr>
              <a:t> leader </a:t>
            </a:r>
            <a:r>
              <a:rPr lang="es-ES" sz="6600" dirty="0" err="1" smtClean="0">
                <a:solidFill>
                  <a:srgbClr val="FFFF00"/>
                </a:solidFill>
              </a:rPr>
              <a:t>is</a:t>
            </a:r>
            <a:r>
              <a:rPr lang="es-ES" sz="6600" dirty="0" smtClean="0">
                <a:solidFill>
                  <a:srgbClr val="FFFF00"/>
                </a:solidFill>
              </a:rPr>
              <a:t> popular </a:t>
            </a:r>
            <a:r>
              <a:rPr lang="es-ES" sz="6600" dirty="0" err="1" smtClean="0">
                <a:solidFill>
                  <a:srgbClr val="FFFF00"/>
                </a:solidFill>
              </a:rPr>
              <a:t>because</a:t>
            </a:r>
            <a:r>
              <a:rPr lang="es-ES" sz="6600" dirty="0" smtClean="0">
                <a:solidFill>
                  <a:srgbClr val="FFFF00"/>
                </a:solidFill>
              </a:rPr>
              <a:t> he has a </a:t>
            </a:r>
            <a:r>
              <a:rPr lang="es-ES" sz="6600" dirty="0" err="1" smtClean="0">
                <a:solidFill>
                  <a:srgbClr val="FFFF00"/>
                </a:solidFill>
              </a:rPr>
              <a:t>lot</a:t>
            </a:r>
            <a:r>
              <a:rPr lang="es-ES" sz="6600" dirty="0" smtClean="0">
                <a:solidFill>
                  <a:srgbClr val="FFFF00"/>
                </a:solidFill>
              </a:rPr>
              <a:t> of </a:t>
            </a:r>
            <a:r>
              <a:rPr lang="es-ES" sz="6600" dirty="0" err="1" smtClean="0">
                <a:solidFill>
                  <a:srgbClr val="FFFF00"/>
                </a:solidFill>
              </a:rPr>
              <a:t>charisma</a:t>
            </a:r>
            <a:r>
              <a:rPr lang="es-ES" sz="6600" dirty="0" smtClean="0">
                <a:solidFill>
                  <a:srgbClr val="FFFF00"/>
                </a:solidFill>
              </a:rPr>
              <a:t>.</a:t>
            </a:r>
            <a:endParaRPr lang="es-ES" sz="66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0"/>
          </a:xfrm>
        </p:spPr>
        <p:txBody>
          <a:bodyPr>
            <a:normAutofit/>
          </a:bodyPr>
          <a:lstStyle/>
          <a:p>
            <a:pPr algn="ctr"/>
            <a:r>
              <a:rPr lang="es-ES" sz="5600" dirty="0" smtClean="0">
                <a:solidFill>
                  <a:srgbClr val="FF0000"/>
                </a:solidFill>
              </a:rPr>
              <a:t>El líder es</a:t>
            </a:r>
            <a:r>
              <a:rPr lang="es-ES" sz="5600" dirty="0" smtClean="0"/>
              <a:t> popular porque </a:t>
            </a:r>
            <a:r>
              <a:rPr lang="es-ES" sz="5600" dirty="0" smtClean="0">
                <a:solidFill>
                  <a:srgbClr val="FF0000"/>
                </a:solidFill>
              </a:rPr>
              <a:t>tiene</a:t>
            </a:r>
            <a:r>
              <a:rPr lang="es-ES" sz="5600" dirty="0" smtClean="0"/>
              <a:t> mucha </a:t>
            </a:r>
            <a:r>
              <a:rPr lang="es-ES" sz="5600" dirty="0" smtClean="0">
                <a:solidFill>
                  <a:srgbClr val="FF0000"/>
                </a:solidFill>
              </a:rPr>
              <a:t>carisma</a:t>
            </a:r>
            <a:r>
              <a:rPr lang="es-ES" sz="5600" dirty="0" smtClean="0"/>
              <a:t>.</a:t>
            </a:r>
            <a:endParaRPr sz="5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05200"/>
          </a:xfrm>
        </p:spPr>
        <p:txBody>
          <a:bodyPr>
            <a:normAutofit/>
          </a:bodyPr>
          <a:lstStyle/>
          <a:p>
            <a:pPr algn="ctr"/>
            <a:r>
              <a:rPr lang="es-ES" sz="6600" dirty="0" err="1" smtClean="0">
                <a:solidFill>
                  <a:srgbClr val="FFFF00"/>
                </a:solidFill>
              </a:rPr>
              <a:t>It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is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important</a:t>
            </a:r>
            <a:r>
              <a:rPr lang="es-ES" sz="6600" dirty="0" smtClean="0">
                <a:solidFill>
                  <a:srgbClr val="FFFF00"/>
                </a:solidFill>
              </a:rPr>
              <a:t> to </a:t>
            </a:r>
            <a:r>
              <a:rPr lang="es-ES" sz="6600" dirty="0" err="1" smtClean="0">
                <a:solidFill>
                  <a:srgbClr val="FFFF00"/>
                </a:solidFill>
              </a:rPr>
              <a:t>have</a:t>
            </a:r>
            <a:r>
              <a:rPr lang="es-ES" sz="6600" dirty="0" smtClean="0">
                <a:solidFill>
                  <a:srgbClr val="FFFF00"/>
                </a:solidFill>
              </a:rPr>
              <a:t> hope </a:t>
            </a:r>
            <a:r>
              <a:rPr lang="es-ES" sz="6600" dirty="0" err="1" smtClean="0">
                <a:solidFill>
                  <a:srgbClr val="FFFF00"/>
                </a:solidFill>
              </a:rPr>
              <a:t>during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difficult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moments</a:t>
            </a:r>
            <a:r>
              <a:rPr lang="es-ES" sz="6600" dirty="0" smtClean="0">
                <a:solidFill>
                  <a:srgbClr val="FFFF00"/>
                </a:solidFill>
              </a:rPr>
              <a:t>.</a:t>
            </a:r>
            <a:endParaRPr lang="es-ES" sz="66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0"/>
          </a:xfrm>
        </p:spPr>
        <p:txBody>
          <a:bodyPr>
            <a:normAutofit fontScale="90000"/>
          </a:bodyPr>
          <a:lstStyle/>
          <a:p>
            <a:pPr algn="ctr"/>
            <a:r>
              <a:rPr sz="5600" dirty="0" err="1" smtClean="0">
                <a:solidFill>
                  <a:srgbClr val="FF0000"/>
                </a:solidFill>
              </a:rPr>
              <a:t>Es</a:t>
            </a:r>
            <a:r>
              <a:rPr sz="5600" dirty="0" smtClean="0">
                <a:solidFill>
                  <a:srgbClr val="FF0000"/>
                </a:solidFill>
              </a:rPr>
              <a:t> </a:t>
            </a:r>
            <a:r>
              <a:rPr sz="5600" dirty="0" err="1" smtClean="0"/>
              <a:t>importante</a:t>
            </a:r>
            <a:r>
              <a:rPr sz="5600" dirty="0" smtClean="0"/>
              <a:t> </a:t>
            </a:r>
            <a:r>
              <a:rPr sz="5600" dirty="0" err="1" smtClean="0"/>
              <a:t>tener</a:t>
            </a:r>
            <a:r>
              <a:rPr sz="5600" dirty="0" smtClean="0"/>
              <a:t> </a:t>
            </a:r>
            <a:r>
              <a:rPr sz="5600" dirty="0" err="1" smtClean="0">
                <a:solidFill>
                  <a:srgbClr val="FF0000"/>
                </a:solidFill>
              </a:rPr>
              <a:t>esperanza</a:t>
            </a:r>
            <a:r>
              <a:rPr sz="5600" dirty="0" smtClean="0"/>
              <a:t> </a:t>
            </a:r>
            <a:r>
              <a:rPr sz="5600" dirty="0" err="1" smtClean="0"/>
              <a:t>durante</a:t>
            </a:r>
            <a:r>
              <a:rPr sz="5600" dirty="0" smtClean="0"/>
              <a:t> </a:t>
            </a:r>
            <a:r>
              <a:rPr sz="5600" dirty="0" err="1" smtClean="0"/>
              <a:t>momentos</a:t>
            </a:r>
            <a:r>
              <a:rPr sz="5600" dirty="0" smtClean="0"/>
              <a:t> </a:t>
            </a:r>
            <a:r>
              <a:rPr sz="5600" dirty="0" err="1" smtClean="0"/>
              <a:t>dif</a:t>
            </a:r>
            <a:r>
              <a:rPr lang="en-US" sz="5600" dirty="0" err="1" smtClean="0"/>
              <a:t>íciles</a:t>
            </a:r>
            <a:r>
              <a:rPr sz="5600" dirty="0" smtClean="0"/>
              <a:t>.</a:t>
            </a:r>
            <a:endParaRPr sz="5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528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ES" sz="6600" dirty="0" smtClean="0">
                <a:solidFill>
                  <a:srgbClr val="FFFF00"/>
                </a:solidFill>
              </a:rPr>
              <a:t>I can </a:t>
            </a:r>
            <a:r>
              <a:rPr lang="es-ES" sz="6600" dirty="0" err="1" smtClean="0">
                <a:solidFill>
                  <a:srgbClr val="FFFF00"/>
                </a:solidFill>
              </a:rPr>
              <a:t>talk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with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him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because</a:t>
            </a:r>
            <a:r>
              <a:rPr lang="es-ES" sz="6600" dirty="0" smtClean="0">
                <a:solidFill>
                  <a:srgbClr val="FFFF00"/>
                </a:solidFill>
              </a:rPr>
              <a:t> he </a:t>
            </a:r>
            <a:r>
              <a:rPr lang="es-ES" sz="6600" dirty="0" err="1" smtClean="0">
                <a:solidFill>
                  <a:srgbClr val="FFFF00"/>
                </a:solidFill>
              </a:rPr>
              <a:t>is</a:t>
            </a:r>
            <a:r>
              <a:rPr lang="es-ES" sz="6600" dirty="0" smtClean="0">
                <a:solidFill>
                  <a:srgbClr val="FFFF00"/>
                </a:solidFill>
              </a:rPr>
              <a:t> </a:t>
            </a:r>
            <a:r>
              <a:rPr lang="es-ES" sz="6600" dirty="0" err="1" smtClean="0">
                <a:solidFill>
                  <a:srgbClr val="FFFF00"/>
                </a:solidFill>
              </a:rPr>
              <a:t>empathetic</a:t>
            </a:r>
            <a:r>
              <a:rPr lang="es-ES" sz="6600" dirty="0" smtClean="0">
                <a:solidFill>
                  <a:srgbClr val="FFFF00"/>
                </a:solidFill>
              </a:rPr>
              <a:t> and </a:t>
            </a:r>
            <a:r>
              <a:rPr lang="es-ES" sz="6600" dirty="0" err="1" smtClean="0">
                <a:solidFill>
                  <a:srgbClr val="FFFF00"/>
                </a:solidFill>
              </a:rPr>
              <a:t>understanding</a:t>
            </a:r>
            <a:r>
              <a:rPr lang="es-ES" sz="6600" dirty="0" smtClean="0">
                <a:solidFill>
                  <a:srgbClr val="FFFF00"/>
                </a:solidFill>
              </a:rPr>
              <a:t>.</a:t>
            </a:r>
            <a:endParaRPr lang="es-ES" sz="66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5000"/>
          </a:xfrm>
        </p:spPr>
        <p:txBody>
          <a:bodyPr>
            <a:noAutofit/>
          </a:bodyPr>
          <a:lstStyle/>
          <a:p>
            <a:pPr algn="ctr"/>
            <a:r>
              <a:rPr sz="5400" dirty="0" err="1" smtClean="0"/>
              <a:t>Puedo</a:t>
            </a:r>
            <a:r>
              <a:rPr sz="5400" dirty="0" smtClean="0"/>
              <a:t> </a:t>
            </a:r>
            <a:r>
              <a:rPr sz="5400" dirty="0" err="1" smtClean="0"/>
              <a:t>hablar</a:t>
            </a:r>
            <a:r>
              <a:rPr sz="5400" dirty="0" smtClean="0"/>
              <a:t> con </a:t>
            </a:r>
            <a:r>
              <a:rPr lang="en-US" sz="5400" dirty="0" err="1" smtClean="0"/>
              <a:t>él</a:t>
            </a:r>
            <a:r>
              <a:rPr lang="en-US" sz="5400" dirty="0" smtClean="0"/>
              <a:t> </a:t>
            </a:r>
            <a:r>
              <a:rPr sz="5400" dirty="0" err="1" smtClean="0"/>
              <a:t>porque</a:t>
            </a:r>
            <a:r>
              <a:rPr sz="5400" dirty="0" smtClean="0"/>
              <a:t> </a:t>
            </a:r>
            <a:r>
              <a:rPr sz="5400" dirty="0" err="1" smtClean="0">
                <a:solidFill>
                  <a:srgbClr val="FF0000"/>
                </a:solidFill>
              </a:rPr>
              <a:t>es</a:t>
            </a:r>
            <a:r>
              <a:rPr sz="5400" dirty="0" smtClean="0">
                <a:solidFill>
                  <a:srgbClr val="FF0000"/>
                </a:solidFill>
              </a:rPr>
              <a:t> </a:t>
            </a:r>
            <a:r>
              <a:rPr sz="5400" dirty="0" err="1" smtClean="0">
                <a:solidFill>
                  <a:srgbClr val="FF0000"/>
                </a:solidFill>
              </a:rPr>
              <a:t>emp</a:t>
            </a:r>
            <a:r>
              <a:rPr lang="en-US" sz="5400" dirty="0" err="1" smtClean="0">
                <a:solidFill>
                  <a:srgbClr val="FF0000"/>
                </a:solidFill>
              </a:rPr>
              <a:t>ático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y </a:t>
            </a:r>
            <a:r>
              <a:rPr lang="en-US" sz="5400" dirty="0" err="1" smtClean="0">
                <a:solidFill>
                  <a:srgbClr val="FF0000"/>
                </a:solidFill>
              </a:rPr>
              <a:t>comprensivo</a:t>
            </a:r>
            <a:r>
              <a:rPr sz="5400" dirty="0" smtClean="0"/>
              <a:t>.</a:t>
            </a:r>
            <a:endParaRPr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ocab 4.1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vocab 4.1</Template>
  <TotalTime>455</TotalTime>
  <Words>452</Words>
  <Application>Microsoft Office PowerPoint</Application>
  <PresentationFormat>On-screen Show (4:3)</PresentationFormat>
  <Paragraphs>38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vocab 4.1</vt:lpstr>
      <vt:lpstr>Español 2</vt:lpstr>
      <vt:lpstr>Paca es muy observadora y lista.</vt:lpstr>
      <vt:lpstr>¿Estás preparado para la clase hoy?</vt:lpstr>
      <vt:lpstr>Todos tienen los derechos de justicia y libertad.</vt:lpstr>
      <vt:lpstr>Personas que no son honestas no son fiables.</vt:lpstr>
      <vt:lpstr>El héroe es muy motivante porque es buen orador.</vt:lpstr>
      <vt:lpstr>El líder es popular porque tiene mucha carisma.</vt:lpstr>
      <vt:lpstr>Es importante tener esperanza durante momentos difíciles.</vt:lpstr>
      <vt:lpstr>Puedo hablar con él porque es empático y comprensivo.</vt:lpstr>
      <vt:lpstr>Es bueno ayudar a las personas que tienen menos de ti.</vt:lpstr>
      <vt:lpstr>César Chávez tenía compasión para los trabajadores en los campos.</vt:lpstr>
      <vt:lpstr>Chávez luchó por un mundo mejor para los trabajadores migrantes.</vt:lpstr>
      <vt:lpstr>Chávez quería cambiar las condiciones sin usar la violencia.</vt:lpstr>
      <vt:lpstr>Martin Luther King, Jr. era un héroe pacífico también.</vt:lpstr>
      <vt:lpstr>César Chávez sacrificó su tiempo con su familia para apoyar una causa más grande.</vt:lpstr>
      <vt:lpstr>Mi abuelo tenía mucha influencia en mi vida porque él era muy cariñoso y tenía orgullo en su familia.</vt:lpstr>
      <vt:lpstr>Para lograr tu meta, es bueno parar y pensar en un plan razonable.</vt:lpstr>
      <vt:lpstr>Tienes el poder de hacer mucho, pero necesitas auto-confianza y determinación.</vt:lpstr>
      <vt:lpstr>Para tener éxito en la clase, debes ser responsable y trabajador y tener una actitud positiva.</vt:lpstr>
    </vt:vector>
  </TitlesOfParts>
  <Company>chsd117.org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REALIDADES 3</dc:title>
  <dc:creator>Carolyn Grieco</dc:creator>
  <cp:lastModifiedBy>Carolyn Grieco</cp:lastModifiedBy>
  <cp:revision>13</cp:revision>
  <dcterms:created xsi:type="dcterms:W3CDTF">2014-01-23T14:41:29Z</dcterms:created>
  <dcterms:modified xsi:type="dcterms:W3CDTF">2016-01-29T22:44:52Z</dcterms:modified>
</cp:coreProperties>
</file>