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FB993B3-88DC-415C-B6BE-9A7DA1C58162}" type="datetimeFigureOut">
              <a:rPr lang="en-US" smtClean="0"/>
              <a:t>10/16/2012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6CB9EFF-7899-4ED6-BE50-F85292E0E2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B993B3-88DC-415C-B6BE-9A7DA1C58162}"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9EFF-7899-4ED6-BE50-F85292E0E2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B993B3-88DC-415C-B6BE-9A7DA1C58162}"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9EFF-7899-4ED6-BE50-F85292E0E2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B993B3-88DC-415C-B6BE-9A7DA1C58162}"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9EFF-7899-4ED6-BE50-F85292E0E2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B993B3-88DC-415C-B6BE-9A7DA1C58162}"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9EFF-7899-4ED6-BE50-F85292E0E2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B993B3-88DC-415C-B6BE-9A7DA1C58162}" type="datetimeFigureOut">
              <a:rPr lang="en-US" smtClean="0"/>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B9EFF-7899-4ED6-BE50-F85292E0E2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FB993B3-88DC-415C-B6BE-9A7DA1C58162}" type="datetimeFigureOut">
              <a:rPr lang="en-US" smtClean="0"/>
              <a:t>10/16/2012</a:t>
            </a:fld>
            <a:endParaRPr lang="en-US"/>
          </a:p>
        </p:txBody>
      </p:sp>
      <p:sp>
        <p:nvSpPr>
          <p:cNvPr id="27" name="Slide Number Placeholder 26"/>
          <p:cNvSpPr>
            <a:spLocks noGrp="1"/>
          </p:cNvSpPr>
          <p:nvPr>
            <p:ph type="sldNum" sz="quarter" idx="11"/>
          </p:nvPr>
        </p:nvSpPr>
        <p:spPr/>
        <p:txBody>
          <a:bodyPr rtlCol="0"/>
          <a:lstStyle/>
          <a:p>
            <a:fld id="{A6CB9EFF-7899-4ED6-BE50-F85292E0E20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FB993B3-88DC-415C-B6BE-9A7DA1C58162}" type="datetimeFigureOut">
              <a:rPr lang="en-US" smtClean="0"/>
              <a:t>10/16/2012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6CB9EFF-7899-4ED6-BE50-F85292E0E2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993B3-88DC-415C-B6BE-9A7DA1C58162}" type="datetimeFigureOut">
              <a:rPr lang="en-US" smtClean="0"/>
              <a:t>10/16/2012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B9EFF-7899-4ED6-BE50-F85292E0E2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B993B3-88DC-415C-B6BE-9A7DA1C58162}" type="datetimeFigureOut">
              <a:rPr lang="en-US" smtClean="0"/>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B9EFF-7899-4ED6-BE50-F85292E0E2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B993B3-88DC-415C-B6BE-9A7DA1C58162}" type="datetimeFigureOut">
              <a:rPr lang="en-US" smtClean="0"/>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B9EFF-7899-4ED6-BE50-F85292E0E2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FB993B3-88DC-415C-B6BE-9A7DA1C58162}" type="datetimeFigureOut">
              <a:rPr lang="en-US" smtClean="0"/>
              <a:t>10/16/2012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6CB9EFF-7899-4ED6-BE50-F85292E0E2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MX" b="1" cap="small" dirty="0">
                <a:effectLst>
                  <a:outerShdw blurRad="50800" dist="38100" algn="tr" rotWithShape="0">
                    <a:prstClr val="black">
                      <a:alpha val="40000"/>
                    </a:prstClr>
                  </a:outerShdw>
                </a:effectLst>
              </a:rPr>
              <a:t>Verbos con diferencias de significado en el pretérito y el </a:t>
            </a:r>
            <a:r>
              <a:rPr lang="es-MX" b="1" cap="small" dirty="0" smtClean="0">
                <a:effectLst>
                  <a:outerShdw blurRad="50800" dist="38100" algn="tr" rotWithShape="0">
                    <a:prstClr val="black">
                      <a:alpha val="40000"/>
                    </a:prstClr>
                  </a:outerShdw>
                </a:effectLst>
              </a:rPr>
              <a:t>imperfecto</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3200"/>
          </a:xfrm>
        </p:spPr>
        <p:txBody>
          <a:bodyPr>
            <a:noAutofit/>
          </a:bodyPr>
          <a:lstStyle/>
          <a:p>
            <a:r>
              <a:rPr lang="en-US" sz="3600" dirty="0" smtClean="0"/>
              <a:t>For these verbs the </a:t>
            </a:r>
            <a:r>
              <a:rPr lang="en-US" sz="3600" b="1" dirty="0" smtClean="0"/>
              <a:t>meaning</a:t>
            </a:r>
            <a:r>
              <a:rPr lang="en-US" sz="3600" dirty="0" smtClean="0"/>
              <a:t> is the most important thing to determine if preterit or imperfect should be used.  The other reasons for preterit or imperfect will not automatically determine which past tense to use.</a:t>
            </a:r>
            <a:endParaRPr lang="en-US" sz="3600" dirty="0"/>
          </a:p>
        </p:txBody>
      </p:sp>
      <p:sp>
        <p:nvSpPr>
          <p:cNvPr id="4" name="TextBox 3"/>
          <p:cNvSpPr txBox="1"/>
          <p:nvPr/>
        </p:nvSpPr>
        <p:spPr>
          <a:xfrm>
            <a:off x="457200" y="4191000"/>
            <a:ext cx="8153400" cy="707886"/>
          </a:xfrm>
          <a:prstGeom prst="rect">
            <a:avLst/>
          </a:prstGeom>
          <a:noFill/>
        </p:spPr>
        <p:txBody>
          <a:bodyPr wrap="square" rtlCol="0">
            <a:spAutoFit/>
          </a:bodyPr>
          <a:lstStyle/>
          <a:p>
            <a:r>
              <a:rPr lang="en-US" sz="4000" dirty="0" smtClean="0">
                <a:solidFill>
                  <a:schemeClr val="accent2"/>
                </a:solidFill>
              </a:rPr>
              <a:t>Bob </a:t>
            </a:r>
            <a:r>
              <a:rPr lang="en-US" sz="4000" u="sng" dirty="0" err="1" smtClean="0">
                <a:solidFill>
                  <a:schemeClr val="accent5"/>
                </a:solidFill>
              </a:rPr>
              <a:t>quería</a:t>
            </a:r>
            <a:r>
              <a:rPr lang="en-US" sz="4000" dirty="0">
                <a:solidFill>
                  <a:schemeClr val="accent2"/>
                </a:solidFill>
              </a:rPr>
              <a:t> </a:t>
            </a:r>
            <a:r>
              <a:rPr lang="en-US" sz="4000" dirty="0" err="1" smtClean="0">
                <a:solidFill>
                  <a:schemeClr val="accent2"/>
                </a:solidFill>
              </a:rPr>
              <a:t>hamburguesas</a:t>
            </a:r>
            <a:r>
              <a:rPr lang="en-US" sz="4000" dirty="0" smtClean="0">
                <a:solidFill>
                  <a:schemeClr val="accent2"/>
                </a:solidFill>
              </a:rPr>
              <a:t> </a:t>
            </a:r>
            <a:r>
              <a:rPr lang="en-US" sz="4000" dirty="0" err="1" smtClean="0">
                <a:solidFill>
                  <a:schemeClr val="accent5"/>
                </a:solidFill>
              </a:rPr>
              <a:t>anoche</a:t>
            </a:r>
            <a:r>
              <a:rPr lang="en-US" sz="4000" dirty="0" smtClean="0">
                <a:solidFill>
                  <a:schemeClr val="accent2"/>
                </a:solidFill>
              </a:rPr>
              <a:t>.</a:t>
            </a:r>
            <a:endParaRPr lang="en-US" sz="40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3200"/>
          </a:xfrm>
        </p:spPr>
        <p:txBody>
          <a:bodyPr>
            <a:noAutofit/>
          </a:bodyPr>
          <a:lstStyle/>
          <a:p>
            <a:r>
              <a:rPr lang="en-US" sz="4800" dirty="0" smtClean="0"/>
              <a:t>A few verbs have a </a:t>
            </a:r>
            <a:r>
              <a:rPr lang="en-US" sz="4800" dirty="0" smtClean="0"/>
              <a:t>__________________ </a:t>
            </a:r>
            <a:r>
              <a:rPr lang="en-US" sz="4800" dirty="0" smtClean="0"/>
              <a:t>when used in the preterit!</a:t>
            </a:r>
            <a:br>
              <a:rPr lang="en-US" sz="4800" dirty="0" smtClean="0"/>
            </a:br>
            <a:endParaRPr lang="en-US" sz="4800" dirty="0"/>
          </a:p>
        </p:txBody>
      </p:sp>
      <p:sp>
        <p:nvSpPr>
          <p:cNvPr id="4" name="TextBox 3"/>
          <p:cNvSpPr txBox="1"/>
          <p:nvPr/>
        </p:nvSpPr>
        <p:spPr>
          <a:xfrm>
            <a:off x="457200" y="1828800"/>
            <a:ext cx="5867400" cy="707886"/>
          </a:xfrm>
          <a:prstGeom prst="rect">
            <a:avLst/>
          </a:prstGeom>
          <a:noFill/>
        </p:spPr>
        <p:txBody>
          <a:bodyPr wrap="square" rtlCol="0">
            <a:spAutoFit/>
          </a:bodyPr>
          <a:lstStyle/>
          <a:p>
            <a:r>
              <a:rPr lang="en-US" sz="4000" dirty="0" smtClean="0">
                <a:solidFill>
                  <a:schemeClr val="accent2"/>
                </a:solidFill>
              </a:rPr>
              <a:t>DIFFERENT MEANING</a:t>
            </a:r>
            <a:endParaRPr lang="en-US" sz="40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Imperfecto</a:t>
            </a:r>
            <a:r>
              <a:rPr lang="en-US" dirty="0" smtClean="0"/>
              <a:t>:			</a:t>
            </a:r>
            <a:r>
              <a:rPr lang="en-US" dirty="0" err="1" smtClean="0"/>
              <a:t>Pretérito</a:t>
            </a:r>
            <a:r>
              <a:rPr lang="en-US" dirty="0" smtClean="0"/>
              <a:t>:</a:t>
            </a:r>
            <a:endParaRPr lang="en-US" dirty="0"/>
          </a:p>
        </p:txBody>
      </p:sp>
      <p:sp>
        <p:nvSpPr>
          <p:cNvPr id="5" name="Content Placeholder 4"/>
          <p:cNvSpPr>
            <a:spLocks noGrp="1"/>
          </p:cNvSpPr>
          <p:nvPr>
            <p:ph sz="half" idx="1"/>
          </p:nvPr>
        </p:nvSpPr>
        <p:spPr/>
        <p:txBody>
          <a:bodyPr>
            <a:normAutofit/>
          </a:bodyPr>
          <a:lstStyle/>
          <a:p>
            <a:r>
              <a:rPr lang="en-US" sz="3600" dirty="0" smtClean="0">
                <a:solidFill>
                  <a:schemeClr val="tx2"/>
                </a:solidFill>
              </a:rPr>
              <a:t>These are the meanings that you originally learned</a:t>
            </a:r>
            <a:r>
              <a:rPr lang="en-US" sz="3600" dirty="0" smtClean="0">
                <a:solidFill>
                  <a:schemeClr val="tx2"/>
                </a:solidFill>
              </a:rPr>
              <a:t>.</a:t>
            </a:r>
            <a:endParaRPr lang="en-US" sz="3600" dirty="0" smtClean="0">
              <a:solidFill>
                <a:schemeClr val="tx2"/>
              </a:solidFill>
            </a:endParaRPr>
          </a:p>
        </p:txBody>
      </p:sp>
      <p:sp>
        <p:nvSpPr>
          <p:cNvPr id="6" name="Content Placeholder 5"/>
          <p:cNvSpPr>
            <a:spLocks noGrp="1"/>
          </p:cNvSpPr>
          <p:nvPr>
            <p:ph sz="half" idx="2"/>
          </p:nvPr>
        </p:nvSpPr>
        <p:spPr/>
        <p:txBody>
          <a:bodyPr>
            <a:normAutofit/>
          </a:bodyPr>
          <a:lstStyle/>
          <a:p>
            <a:r>
              <a:rPr lang="en-US" sz="3600" dirty="0" smtClean="0">
                <a:solidFill>
                  <a:schemeClr val="tx2"/>
                </a:solidFill>
              </a:rPr>
              <a:t>Change in </a:t>
            </a:r>
            <a:r>
              <a:rPr lang="en-US" sz="3600" dirty="0" smtClean="0">
                <a:solidFill>
                  <a:schemeClr val="tx2"/>
                </a:solidFill>
              </a:rPr>
              <a:t>meaning: implies </a:t>
            </a:r>
            <a:r>
              <a:rPr lang="en-US" sz="3600" dirty="0" smtClean="0">
                <a:solidFill>
                  <a:schemeClr val="tx2"/>
                </a:solidFill>
              </a:rPr>
              <a:t>that an </a:t>
            </a:r>
            <a:r>
              <a:rPr lang="en-US" sz="3600" dirty="0" smtClean="0">
                <a:solidFill>
                  <a:schemeClr val="tx2"/>
                </a:solidFill>
              </a:rPr>
              <a:t>_______ </a:t>
            </a:r>
            <a:r>
              <a:rPr lang="en-US" sz="3600" dirty="0" smtClean="0">
                <a:solidFill>
                  <a:schemeClr val="tx2"/>
                </a:solidFill>
              </a:rPr>
              <a:t>took place</a:t>
            </a:r>
          </a:p>
        </p:txBody>
      </p:sp>
      <p:sp>
        <p:nvSpPr>
          <p:cNvPr id="7" name="TextBox 6"/>
          <p:cNvSpPr txBox="1"/>
          <p:nvPr/>
        </p:nvSpPr>
        <p:spPr>
          <a:xfrm>
            <a:off x="5029200" y="3810000"/>
            <a:ext cx="3124200" cy="707886"/>
          </a:xfrm>
          <a:prstGeom prst="rect">
            <a:avLst/>
          </a:prstGeom>
          <a:noFill/>
        </p:spPr>
        <p:txBody>
          <a:bodyPr wrap="square" rtlCol="0">
            <a:spAutoFit/>
          </a:bodyPr>
          <a:lstStyle/>
          <a:p>
            <a:r>
              <a:rPr lang="en-US" sz="4000" dirty="0" smtClean="0">
                <a:solidFill>
                  <a:schemeClr val="accent2"/>
                </a:solidFill>
              </a:rPr>
              <a:t>ACTION</a:t>
            </a:r>
            <a:endParaRPr lang="en-US" sz="40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heckerboard(across)">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Imperfecto</a:t>
            </a:r>
            <a:r>
              <a:rPr lang="en-US" dirty="0" smtClean="0"/>
              <a:t>:			</a:t>
            </a:r>
            <a:r>
              <a:rPr lang="en-US" dirty="0" err="1" smtClean="0"/>
              <a:t>Pretérito</a:t>
            </a:r>
            <a:r>
              <a:rPr lang="en-US" dirty="0" smtClean="0"/>
              <a:t>:</a:t>
            </a:r>
            <a:endParaRPr lang="en-US" dirty="0"/>
          </a:p>
        </p:txBody>
      </p:sp>
      <p:sp>
        <p:nvSpPr>
          <p:cNvPr id="5" name="Content Placeholder 4"/>
          <p:cNvSpPr>
            <a:spLocks noGrp="1"/>
          </p:cNvSpPr>
          <p:nvPr>
            <p:ph sz="half" idx="1"/>
          </p:nvPr>
        </p:nvSpPr>
        <p:spPr/>
        <p:txBody>
          <a:bodyPr>
            <a:normAutofit/>
          </a:bodyPr>
          <a:lstStyle/>
          <a:p>
            <a:r>
              <a:rPr lang="es-MX" sz="3600" dirty="0" smtClean="0">
                <a:solidFill>
                  <a:schemeClr val="tx2"/>
                </a:solidFill>
              </a:rPr>
              <a:t>Yo </a:t>
            </a:r>
            <a:r>
              <a:rPr lang="es-MX" sz="3600" u="sng" dirty="0" smtClean="0">
                <a:solidFill>
                  <a:schemeClr val="tx2"/>
                </a:solidFill>
              </a:rPr>
              <a:t>tenía</a:t>
            </a:r>
            <a:r>
              <a:rPr lang="es-MX" sz="3600" dirty="0" smtClean="0">
                <a:solidFill>
                  <a:schemeClr val="tx2"/>
                </a:solidFill>
              </a:rPr>
              <a:t> una brújula y una linterna.  </a:t>
            </a:r>
          </a:p>
          <a:p>
            <a:r>
              <a:rPr lang="en-US" sz="3600" dirty="0" smtClean="0">
                <a:solidFill>
                  <a:schemeClr val="tx2"/>
                </a:solidFill>
              </a:rPr>
              <a:t>I </a:t>
            </a:r>
            <a:r>
              <a:rPr lang="en-US" sz="3600" b="1" u="sng" dirty="0" smtClean="0">
                <a:solidFill>
                  <a:schemeClr val="tx2"/>
                </a:solidFill>
              </a:rPr>
              <a:t>had</a:t>
            </a:r>
            <a:r>
              <a:rPr lang="en-US" sz="3600" dirty="0" smtClean="0">
                <a:solidFill>
                  <a:schemeClr val="tx2"/>
                </a:solidFill>
              </a:rPr>
              <a:t> a compass and a flashlight.</a:t>
            </a:r>
          </a:p>
        </p:txBody>
      </p:sp>
      <p:sp>
        <p:nvSpPr>
          <p:cNvPr id="6" name="Content Placeholder 5"/>
          <p:cNvSpPr>
            <a:spLocks noGrp="1"/>
          </p:cNvSpPr>
          <p:nvPr>
            <p:ph sz="half" idx="2"/>
          </p:nvPr>
        </p:nvSpPr>
        <p:spPr/>
        <p:txBody>
          <a:bodyPr>
            <a:normAutofit/>
          </a:bodyPr>
          <a:lstStyle/>
          <a:p>
            <a:r>
              <a:rPr lang="en-US" sz="3600" u="sng" dirty="0" err="1" smtClean="0">
                <a:solidFill>
                  <a:schemeClr val="tx2"/>
                </a:solidFill>
              </a:rPr>
              <a:t>Tuve</a:t>
            </a:r>
            <a:r>
              <a:rPr lang="en-US" sz="3600" dirty="0" smtClean="0">
                <a:solidFill>
                  <a:schemeClr val="tx2"/>
                </a:solidFill>
              </a:rPr>
              <a:t> </a:t>
            </a:r>
            <a:r>
              <a:rPr lang="en-US" sz="3600" dirty="0" err="1" smtClean="0">
                <a:solidFill>
                  <a:schemeClr val="tx2"/>
                </a:solidFill>
              </a:rPr>
              <a:t>mucha</a:t>
            </a:r>
            <a:r>
              <a:rPr lang="en-US" sz="3600" dirty="0" smtClean="0">
                <a:solidFill>
                  <a:schemeClr val="tx2"/>
                </a:solidFill>
              </a:rPr>
              <a:t> </a:t>
            </a:r>
            <a:r>
              <a:rPr lang="en-US" sz="3600" dirty="0" err="1" smtClean="0">
                <a:solidFill>
                  <a:schemeClr val="tx2"/>
                </a:solidFill>
              </a:rPr>
              <a:t>tarea</a:t>
            </a:r>
            <a:r>
              <a:rPr lang="en-US" sz="3600" dirty="0" smtClean="0">
                <a:solidFill>
                  <a:schemeClr val="tx2"/>
                </a:solidFill>
              </a:rPr>
              <a:t> </a:t>
            </a:r>
            <a:r>
              <a:rPr lang="en-US" sz="3600" dirty="0" err="1" smtClean="0">
                <a:solidFill>
                  <a:schemeClr val="tx2"/>
                </a:solidFill>
              </a:rPr>
              <a:t>anoche</a:t>
            </a:r>
            <a:r>
              <a:rPr lang="en-US" sz="3600" dirty="0" smtClean="0">
                <a:solidFill>
                  <a:schemeClr val="tx2"/>
                </a:solidFill>
              </a:rPr>
              <a:t>.</a:t>
            </a:r>
          </a:p>
          <a:p>
            <a:r>
              <a:rPr lang="en-US" sz="3600" dirty="0" smtClean="0">
                <a:solidFill>
                  <a:schemeClr val="tx2"/>
                </a:solidFill>
              </a:rPr>
              <a:t>I_____                 __________a lot of homework last night.</a:t>
            </a:r>
            <a:endParaRPr lang="en-US" sz="3600" dirty="0" smtClean="0">
              <a:solidFill>
                <a:schemeClr val="tx2"/>
              </a:solidFill>
            </a:endParaRPr>
          </a:p>
        </p:txBody>
      </p:sp>
      <p:sp>
        <p:nvSpPr>
          <p:cNvPr id="7" name="TextBox 6"/>
          <p:cNvSpPr txBox="1"/>
          <p:nvPr/>
        </p:nvSpPr>
        <p:spPr>
          <a:xfrm>
            <a:off x="5181600" y="3276600"/>
            <a:ext cx="3124200" cy="1261884"/>
          </a:xfrm>
          <a:prstGeom prst="rect">
            <a:avLst/>
          </a:prstGeom>
          <a:noFill/>
        </p:spPr>
        <p:txBody>
          <a:bodyPr wrap="square" rtlCol="0">
            <a:spAutoFit/>
          </a:bodyPr>
          <a:lstStyle/>
          <a:p>
            <a:r>
              <a:rPr lang="en-US" sz="4000" dirty="0" smtClean="0">
                <a:solidFill>
                  <a:schemeClr val="accent2"/>
                </a:solidFill>
              </a:rPr>
              <a:t> </a:t>
            </a:r>
            <a:r>
              <a:rPr lang="en-US" sz="3600" dirty="0" smtClean="0">
                <a:solidFill>
                  <a:schemeClr val="accent2"/>
                </a:solidFill>
              </a:rPr>
              <a:t>GOT (RECEIVED)</a:t>
            </a:r>
            <a:endParaRPr lang="en-US" sz="4000" dirty="0">
              <a:solidFill>
                <a:schemeClr val="accent2"/>
              </a:solidFill>
            </a:endParaRPr>
          </a:p>
        </p:txBody>
      </p:sp>
      <p:sp>
        <p:nvSpPr>
          <p:cNvPr id="8" name="Rectangle 7"/>
          <p:cNvSpPr/>
          <p:nvPr/>
        </p:nvSpPr>
        <p:spPr>
          <a:xfrm>
            <a:off x="2971800" y="533400"/>
            <a:ext cx="282481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TENER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heckerboard(across)">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checkerboard(across)">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Imperfecto</a:t>
            </a:r>
            <a:r>
              <a:rPr lang="en-US" dirty="0" smtClean="0"/>
              <a:t>:			</a:t>
            </a:r>
            <a:r>
              <a:rPr lang="en-US" dirty="0" err="1" smtClean="0"/>
              <a:t>Pretérito</a:t>
            </a:r>
            <a:r>
              <a:rPr lang="en-US" dirty="0" smtClean="0"/>
              <a:t>:</a:t>
            </a:r>
            <a:endParaRPr lang="en-US" dirty="0"/>
          </a:p>
        </p:txBody>
      </p:sp>
      <p:sp>
        <p:nvSpPr>
          <p:cNvPr id="5" name="Content Placeholder 4"/>
          <p:cNvSpPr>
            <a:spLocks noGrp="1"/>
          </p:cNvSpPr>
          <p:nvPr>
            <p:ph sz="half" idx="1"/>
          </p:nvPr>
        </p:nvSpPr>
        <p:spPr/>
        <p:txBody>
          <a:bodyPr>
            <a:normAutofit fontScale="92500"/>
          </a:bodyPr>
          <a:lstStyle/>
          <a:p>
            <a:r>
              <a:rPr lang="es-MX" sz="3600" dirty="0" smtClean="0">
                <a:solidFill>
                  <a:schemeClr val="tx2"/>
                </a:solidFill>
              </a:rPr>
              <a:t>Bob </a:t>
            </a:r>
            <a:r>
              <a:rPr lang="es-MX" sz="3600" u="sng" dirty="0" smtClean="0">
                <a:solidFill>
                  <a:schemeClr val="tx2"/>
                </a:solidFill>
              </a:rPr>
              <a:t>sabía</a:t>
            </a:r>
            <a:r>
              <a:rPr lang="es-MX" sz="3600" dirty="0" smtClean="0">
                <a:solidFill>
                  <a:schemeClr val="tx2"/>
                </a:solidFill>
              </a:rPr>
              <a:t> la distancia de la carrera.</a:t>
            </a:r>
            <a:endParaRPr lang="es-MX" sz="3600" dirty="0" smtClean="0">
              <a:solidFill>
                <a:schemeClr val="tx2"/>
              </a:solidFill>
            </a:endParaRPr>
          </a:p>
          <a:p>
            <a:r>
              <a:rPr lang="en-US" sz="3600" dirty="0" smtClean="0">
                <a:solidFill>
                  <a:schemeClr val="tx2"/>
                </a:solidFill>
              </a:rPr>
              <a:t>Bob </a:t>
            </a:r>
            <a:r>
              <a:rPr lang="en-US" sz="3600" b="1" u="sng" dirty="0" smtClean="0">
                <a:solidFill>
                  <a:schemeClr val="tx2"/>
                </a:solidFill>
              </a:rPr>
              <a:t>knew</a:t>
            </a:r>
            <a:r>
              <a:rPr lang="en-US" sz="3600" b="1" dirty="0" smtClean="0">
                <a:solidFill>
                  <a:schemeClr val="tx2"/>
                </a:solidFill>
              </a:rPr>
              <a:t> </a:t>
            </a:r>
            <a:r>
              <a:rPr lang="en-US" sz="3600" dirty="0" smtClean="0">
                <a:solidFill>
                  <a:schemeClr val="tx2"/>
                </a:solidFill>
              </a:rPr>
              <a:t>the distance of the race.</a:t>
            </a:r>
            <a:endParaRPr lang="en-US" sz="3600" dirty="0" smtClean="0">
              <a:solidFill>
                <a:schemeClr val="tx2"/>
              </a:solidFill>
            </a:endParaRPr>
          </a:p>
        </p:txBody>
      </p:sp>
      <p:sp>
        <p:nvSpPr>
          <p:cNvPr id="6" name="Content Placeholder 5"/>
          <p:cNvSpPr>
            <a:spLocks noGrp="1"/>
          </p:cNvSpPr>
          <p:nvPr>
            <p:ph sz="half" idx="2"/>
          </p:nvPr>
        </p:nvSpPr>
        <p:spPr/>
        <p:txBody>
          <a:bodyPr>
            <a:normAutofit fontScale="92500"/>
          </a:bodyPr>
          <a:lstStyle/>
          <a:p>
            <a:r>
              <a:rPr lang="en-US" sz="3600" dirty="0" smtClean="0">
                <a:solidFill>
                  <a:schemeClr val="tx2"/>
                </a:solidFill>
              </a:rPr>
              <a:t>Bob </a:t>
            </a:r>
            <a:r>
              <a:rPr lang="en-US" sz="3600" u="sng" dirty="0" err="1" smtClean="0">
                <a:solidFill>
                  <a:schemeClr val="tx2"/>
                </a:solidFill>
              </a:rPr>
              <a:t>supo</a:t>
            </a:r>
            <a:r>
              <a:rPr lang="en-US" sz="3600" dirty="0" smtClean="0">
                <a:solidFill>
                  <a:schemeClr val="tx2"/>
                </a:solidFill>
              </a:rPr>
              <a:t> la </a:t>
            </a:r>
            <a:r>
              <a:rPr lang="en-US" sz="3600" dirty="0" err="1" smtClean="0">
                <a:solidFill>
                  <a:schemeClr val="tx2"/>
                </a:solidFill>
              </a:rPr>
              <a:t>distancia</a:t>
            </a:r>
            <a:r>
              <a:rPr lang="en-US" sz="3600" dirty="0" smtClean="0">
                <a:solidFill>
                  <a:schemeClr val="tx2"/>
                </a:solidFill>
              </a:rPr>
              <a:t> de la </a:t>
            </a:r>
            <a:r>
              <a:rPr lang="en-US" sz="3600" dirty="0" err="1" smtClean="0">
                <a:solidFill>
                  <a:schemeClr val="tx2"/>
                </a:solidFill>
              </a:rPr>
              <a:t>carrera</a:t>
            </a:r>
            <a:r>
              <a:rPr lang="en-US" sz="3600" dirty="0" smtClean="0">
                <a:solidFill>
                  <a:schemeClr val="tx2"/>
                </a:solidFill>
              </a:rPr>
              <a:t> </a:t>
            </a:r>
            <a:r>
              <a:rPr lang="en-US" sz="3600" dirty="0" err="1" smtClean="0">
                <a:solidFill>
                  <a:schemeClr val="tx2"/>
                </a:solidFill>
              </a:rPr>
              <a:t>cuando</a:t>
            </a:r>
            <a:r>
              <a:rPr lang="en-US" sz="3600" dirty="0" smtClean="0">
                <a:solidFill>
                  <a:schemeClr val="tx2"/>
                </a:solidFill>
              </a:rPr>
              <a:t> se </a:t>
            </a:r>
            <a:r>
              <a:rPr lang="en-US" sz="3600" smtClean="0">
                <a:solidFill>
                  <a:schemeClr val="tx2"/>
                </a:solidFill>
              </a:rPr>
              <a:t>inscribió.</a:t>
            </a:r>
            <a:endParaRPr lang="en-US" sz="3600" dirty="0" smtClean="0">
              <a:solidFill>
                <a:schemeClr val="tx2"/>
              </a:solidFill>
            </a:endParaRPr>
          </a:p>
          <a:p>
            <a:r>
              <a:rPr lang="en-US" sz="3600" dirty="0" smtClean="0">
                <a:solidFill>
                  <a:schemeClr val="tx2"/>
                </a:solidFill>
              </a:rPr>
              <a:t>Bob _________                 the distance of the race when he registered.</a:t>
            </a:r>
            <a:endParaRPr lang="en-US" sz="3600" dirty="0" smtClean="0">
              <a:solidFill>
                <a:schemeClr val="tx2"/>
              </a:solidFill>
            </a:endParaRPr>
          </a:p>
        </p:txBody>
      </p:sp>
      <p:sp>
        <p:nvSpPr>
          <p:cNvPr id="7" name="TextBox 6"/>
          <p:cNvSpPr txBox="1"/>
          <p:nvPr/>
        </p:nvSpPr>
        <p:spPr>
          <a:xfrm>
            <a:off x="5638800" y="4168914"/>
            <a:ext cx="3124200" cy="707886"/>
          </a:xfrm>
          <a:prstGeom prst="rect">
            <a:avLst/>
          </a:prstGeom>
          <a:noFill/>
        </p:spPr>
        <p:txBody>
          <a:bodyPr wrap="square" rtlCol="0">
            <a:spAutoFit/>
          </a:bodyPr>
          <a:lstStyle/>
          <a:p>
            <a:r>
              <a:rPr lang="en-US" sz="4000" dirty="0" smtClean="0">
                <a:solidFill>
                  <a:schemeClr val="accent2"/>
                </a:solidFill>
              </a:rPr>
              <a:t> </a:t>
            </a:r>
            <a:r>
              <a:rPr lang="en-US" sz="3600" dirty="0" smtClean="0">
                <a:solidFill>
                  <a:schemeClr val="accent2"/>
                </a:solidFill>
              </a:rPr>
              <a:t>FOUND OUT</a:t>
            </a:r>
            <a:endParaRPr lang="en-US" sz="4000" dirty="0">
              <a:solidFill>
                <a:schemeClr val="accent2"/>
              </a:solidFill>
            </a:endParaRPr>
          </a:p>
        </p:txBody>
      </p:sp>
      <p:sp>
        <p:nvSpPr>
          <p:cNvPr id="8" name="Rectangle 7"/>
          <p:cNvSpPr/>
          <p:nvPr/>
        </p:nvSpPr>
        <p:spPr>
          <a:xfrm>
            <a:off x="3000654" y="533400"/>
            <a:ext cx="276710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SAB</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Rectangle 8"/>
          <p:cNvSpPr/>
          <p:nvPr/>
        </p:nvSpPr>
        <p:spPr>
          <a:xfrm rot="20811443">
            <a:off x="778823" y="4874858"/>
            <a:ext cx="4876800" cy="1754326"/>
          </a:xfrm>
          <a:prstGeom prst="rect">
            <a:avLst/>
          </a:prstGeom>
          <a:noFill/>
        </p:spPr>
        <p:txBody>
          <a:bodyPr wrap="square" lIns="91440" tIns="45720" rIns="91440" bIns="45720">
            <a:spAutoFit/>
          </a:bodyPr>
          <a:lstStyle/>
          <a:p>
            <a:pPr algn="ctr"/>
            <a:r>
              <a:rPr lang="en-US"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Eureka moment!</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heckerboard(across)">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checkerboard(across)">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Imperfecto</a:t>
            </a:r>
            <a:r>
              <a:rPr lang="en-US" dirty="0" smtClean="0"/>
              <a:t>:			</a:t>
            </a:r>
            <a:r>
              <a:rPr lang="en-US" dirty="0" err="1" smtClean="0"/>
              <a:t>Pretérito</a:t>
            </a:r>
            <a:r>
              <a:rPr lang="en-US" dirty="0" smtClean="0"/>
              <a:t>:</a:t>
            </a:r>
            <a:endParaRPr lang="en-US" dirty="0"/>
          </a:p>
        </p:txBody>
      </p:sp>
      <p:sp>
        <p:nvSpPr>
          <p:cNvPr id="5" name="Content Placeholder 4"/>
          <p:cNvSpPr>
            <a:spLocks noGrp="1"/>
          </p:cNvSpPr>
          <p:nvPr>
            <p:ph sz="half" idx="1"/>
          </p:nvPr>
        </p:nvSpPr>
        <p:spPr/>
        <p:txBody>
          <a:bodyPr>
            <a:normAutofit/>
          </a:bodyPr>
          <a:lstStyle/>
          <a:p>
            <a:r>
              <a:rPr lang="es-MX" sz="3600" dirty="0" smtClean="0">
                <a:solidFill>
                  <a:schemeClr val="tx2"/>
                </a:solidFill>
              </a:rPr>
              <a:t>Los participantes se </a:t>
            </a:r>
            <a:r>
              <a:rPr lang="es-MX" sz="3600" u="sng" dirty="0" smtClean="0">
                <a:solidFill>
                  <a:schemeClr val="tx2"/>
                </a:solidFill>
              </a:rPr>
              <a:t>conocían</a:t>
            </a:r>
            <a:r>
              <a:rPr lang="es-MX" sz="3600" dirty="0" smtClean="0">
                <a:solidFill>
                  <a:schemeClr val="tx2"/>
                </a:solidFill>
              </a:rPr>
              <a:t> bien.  </a:t>
            </a:r>
            <a:endParaRPr lang="es-MX" sz="3600" dirty="0" smtClean="0">
              <a:solidFill>
                <a:schemeClr val="tx2"/>
              </a:solidFill>
            </a:endParaRPr>
          </a:p>
          <a:p>
            <a:r>
              <a:rPr lang="en-US" sz="3600" dirty="0" smtClean="0">
                <a:solidFill>
                  <a:schemeClr val="tx2"/>
                </a:solidFill>
              </a:rPr>
              <a:t>The participants </a:t>
            </a:r>
            <a:r>
              <a:rPr lang="en-US" sz="3600" b="1" u="sng" dirty="0" smtClean="0">
                <a:solidFill>
                  <a:schemeClr val="tx2"/>
                </a:solidFill>
              </a:rPr>
              <a:t>knew</a:t>
            </a:r>
            <a:r>
              <a:rPr lang="en-US" sz="3600" b="1" dirty="0" smtClean="0">
                <a:solidFill>
                  <a:schemeClr val="tx2"/>
                </a:solidFill>
              </a:rPr>
              <a:t> </a:t>
            </a:r>
            <a:r>
              <a:rPr lang="en-US" sz="3600" dirty="0" smtClean="0">
                <a:solidFill>
                  <a:schemeClr val="tx2"/>
                </a:solidFill>
              </a:rPr>
              <a:t>each other well.</a:t>
            </a:r>
            <a:endParaRPr lang="en-US" sz="3600" dirty="0" smtClean="0">
              <a:solidFill>
                <a:schemeClr val="tx2"/>
              </a:solidFill>
            </a:endParaRPr>
          </a:p>
        </p:txBody>
      </p:sp>
      <p:sp>
        <p:nvSpPr>
          <p:cNvPr id="6" name="Content Placeholder 5"/>
          <p:cNvSpPr>
            <a:spLocks noGrp="1"/>
          </p:cNvSpPr>
          <p:nvPr>
            <p:ph sz="half" idx="2"/>
          </p:nvPr>
        </p:nvSpPr>
        <p:spPr/>
        <p:txBody>
          <a:bodyPr>
            <a:normAutofit/>
          </a:bodyPr>
          <a:lstStyle/>
          <a:p>
            <a:r>
              <a:rPr lang="en-US" sz="3600" dirty="0" smtClean="0">
                <a:solidFill>
                  <a:schemeClr val="tx2"/>
                </a:solidFill>
              </a:rPr>
              <a:t>Se </a:t>
            </a:r>
            <a:r>
              <a:rPr lang="en-US" sz="3600" u="sng" dirty="0" err="1" smtClean="0">
                <a:solidFill>
                  <a:schemeClr val="tx2"/>
                </a:solidFill>
              </a:rPr>
              <a:t>conocieron</a:t>
            </a:r>
            <a:r>
              <a:rPr lang="en-US" sz="3600" dirty="0" smtClean="0">
                <a:solidFill>
                  <a:schemeClr val="tx2"/>
                </a:solidFill>
              </a:rPr>
              <a:t> en la fiesta.</a:t>
            </a:r>
          </a:p>
          <a:p>
            <a:r>
              <a:rPr lang="en-US" sz="3600" dirty="0" smtClean="0">
                <a:solidFill>
                  <a:schemeClr val="tx2"/>
                </a:solidFill>
              </a:rPr>
              <a:t>They_____ at the party.</a:t>
            </a:r>
            <a:endParaRPr lang="en-US" sz="3600" dirty="0" smtClean="0">
              <a:solidFill>
                <a:schemeClr val="tx2"/>
              </a:solidFill>
            </a:endParaRPr>
          </a:p>
        </p:txBody>
      </p:sp>
      <p:sp>
        <p:nvSpPr>
          <p:cNvPr id="7" name="TextBox 6"/>
          <p:cNvSpPr txBox="1"/>
          <p:nvPr/>
        </p:nvSpPr>
        <p:spPr>
          <a:xfrm>
            <a:off x="6096000" y="3276600"/>
            <a:ext cx="1981200" cy="769441"/>
          </a:xfrm>
          <a:prstGeom prst="rect">
            <a:avLst/>
          </a:prstGeom>
          <a:noFill/>
        </p:spPr>
        <p:txBody>
          <a:bodyPr wrap="square" rtlCol="0">
            <a:spAutoFit/>
          </a:bodyPr>
          <a:lstStyle/>
          <a:p>
            <a:r>
              <a:rPr lang="en-US" sz="4400" dirty="0" smtClean="0">
                <a:solidFill>
                  <a:schemeClr val="accent2"/>
                </a:solidFill>
              </a:rPr>
              <a:t> </a:t>
            </a:r>
            <a:r>
              <a:rPr lang="en-US" sz="4000" dirty="0" smtClean="0">
                <a:solidFill>
                  <a:schemeClr val="accent2"/>
                </a:solidFill>
              </a:rPr>
              <a:t>MET</a:t>
            </a:r>
            <a:endParaRPr lang="en-US" sz="4400" dirty="0">
              <a:solidFill>
                <a:schemeClr val="accent2"/>
              </a:solidFill>
            </a:endParaRPr>
          </a:p>
        </p:txBody>
      </p:sp>
      <p:sp>
        <p:nvSpPr>
          <p:cNvPr id="8" name="Rectangle 7"/>
          <p:cNvSpPr/>
          <p:nvPr/>
        </p:nvSpPr>
        <p:spPr>
          <a:xfrm>
            <a:off x="2640781" y="533400"/>
            <a:ext cx="348685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CONOER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heckerboard(across)">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checkerboard(across)">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Imperfecto</a:t>
            </a:r>
            <a:r>
              <a:rPr lang="en-US" dirty="0" smtClean="0"/>
              <a:t>:			</a:t>
            </a:r>
            <a:r>
              <a:rPr lang="en-US" dirty="0" err="1" smtClean="0"/>
              <a:t>Pretérito</a:t>
            </a:r>
            <a:r>
              <a:rPr lang="en-US" dirty="0" smtClean="0"/>
              <a:t>:</a:t>
            </a:r>
            <a:endParaRPr lang="en-US" dirty="0"/>
          </a:p>
        </p:txBody>
      </p:sp>
      <p:sp>
        <p:nvSpPr>
          <p:cNvPr id="5" name="Content Placeholder 4"/>
          <p:cNvSpPr>
            <a:spLocks noGrp="1"/>
          </p:cNvSpPr>
          <p:nvPr>
            <p:ph sz="half" idx="1"/>
          </p:nvPr>
        </p:nvSpPr>
        <p:spPr/>
        <p:txBody>
          <a:bodyPr>
            <a:normAutofit fontScale="92500"/>
          </a:bodyPr>
          <a:lstStyle/>
          <a:p>
            <a:r>
              <a:rPr lang="es-MX" sz="3600" dirty="0" smtClean="0">
                <a:solidFill>
                  <a:schemeClr val="tx2"/>
                </a:solidFill>
              </a:rPr>
              <a:t>Bob </a:t>
            </a:r>
            <a:r>
              <a:rPr lang="es-MX" sz="3600" u="sng" dirty="0" smtClean="0">
                <a:solidFill>
                  <a:schemeClr val="tx2"/>
                </a:solidFill>
              </a:rPr>
              <a:t>podía</a:t>
            </a:r>
            <a:r>
              <a:rPr lang="es-MX" sz="3600" dirty="0" smtClean="0">
                <a:solidFill>
                  <a:schemeClr val="tx2"/>
                </a:solidFill>
              </a:rPr>
              <a:t> terminar la tarea.  </a:t>
            </a:r>
            <a:endParaRPr lang="es-MX" sz="3600" dirty="0" smtClean="0">
              <a:solidFill>
                <a:schemeClr val="tx2"/>
              </a:solidFill>
            </a:endParaRPr>
          </a:p>
          <a:p>
            <a:r>
              <a:rPr lang="en-US" sz="3600" dirty="0" smtClean="0">
                <a:solidFill>
                  <a:schemeClr val="tx2"/>
                </a:solidFill>
              </a:rPr>
              <a:t>Bob </a:t>
            </a:r>
            <a:r>
              <a:rPr lang="en-US" sz="3600" b="1" u="sng" dirty="0" smtClean="0">
                <a:solidFill>
                  <a:schemeClr val="tx2"/>
                </a:solidFill>
              </a:rPr>
              <a:t>was able</a:t>
            </a:r>
            <a:r>
              <a:rPr lang="en-US" sz="3600" b="1" dirty="0" smtClean="0">
                <a:solidFill>
                  <a:schemeClr val="tx2"/>
                </a:solidFill>
              </a:rPr>
              <a:t> </a:t>
            </a:r>
            <a:r>
              <a:rPr lang="en-US" sz="3600" dirty="0" smtClean="0">
                <a:solidFill>
                  <a:schemeClr val="tx2"/>
                </a:solidFill>
              </a:rPr>
              <a:t>to finish the homework.</a:t>
            </a:r>
          </a:p>
          <a:p>
            <a:r>
              <a:rPr lang="en-US" sz="3600" dirty="0" smtClean="0">
                <a:solidFill>
                  <a:schemeClr val="accent5"/>
                </a:solidFill>
              </a:rPr>
              <a:t>We don’t know if he was successful.</a:t>
            </a:r>
            <a:endParaRPr lang="en-US" sz="3600" dirty="0" smtClean="0">
              <a:solidFill>
                <a:schemeClr val="accent5"/>
              </a:solidFill>
            </a:endParaRPr>
          </a:p>
        </p:txBody>
      </p:sp>
      <p:sp>
        <p:nvSpPr>
          <p:cNvPr id="6" name="Content Placeholder 5"/>
          <p:cNvSpPr>
            <a:spLocks noGrp="1"/>
          </p:cNvSpPr>
          <p:nvPr>
            <p:ph sz="half" idx="2"/>
          </p:nvPr>
        </p:nvSpPr>
        <p:spPr/>
        <p:txBody>
          <a:bodyPr>
            <a:normAutofit fontScale="92500"/>
          </a:bodyPr>
          <a:lstStyle/>
          <a:p>
            <a:r>
              <a:rPr lang="en-US" sz="3600" dirty="0" smtClean="0">
                <a:solidFill>
                  <a:schemeClr val="tx2"/>
                </a:solidFill>
              </a:rPr>
              <a:t>Bob </a:t>
            </a:r>
            <a:r>
              <a:rPr lang="en-US" sz="3600" u="sng" dirty="0" err="1" smtClean="0">
                <a:solidFill>
                  <a:schemeClr val="tx2"/>
                </a:solidFill>
              </a:rPr>
              <a:t>pudo</a:t>
            </a:r>
            <a:r>
              <a:rPr lang="en-US" sz="3600" dirty="0" smtClean="0">
                <a:solidFill>
                  <a:schemeClr val="tx2"/>
                </a:solidFill>
              </a:rPr>
              <a:t> </a:t>
            </a:r>
            <a:r>
              <a:rPr lang="en-US" sz="3600" dirty="0" err="1" smtClean="0">
                <a:solidFill>
                  <a:schemeClr val="tx2"/>
                </a:solidFill>
              </a:rPr>
              <a:t>terminar</a:t>
            </a:r>
            <a:r>
              <a:rPr lang="en-US" sz="3600" dirty="0" smtClean="0">
                <a:solidFill>
                  <a:schemeClr val="tx2"/>
                </a:solidFill>
              </a:rPr>
              <a:t> la </a:t>
            </a:r>
            <a:r>
              <a:rPr lang="en-US" sz="3600" dirty="0" err="1" smtClean="0">
                <a:solidFill>
                  <a:schemeClr val="tx2"/>
                </a:solidFill>
              </a:rPr>
              <a:t>tarea</a:t>
            </a:r>
            <a:r>
              <a:rPr lang="en-US" sz="3600" dirty="0" smtClean="0">
                <a:solidFill>
                  <a:schemeClr val="tx2"/>
                </a:solidFill>
              </a:rPr>
              <a:t>.</a:t>
            </a:r>
          </a:p>
          <a:p>
            <a:r>
              <a:rPr lang="en-US" sz="3600" dirty="0" smtClean="0">
                <a:solidFill>
                  <a:schemeClr val="tx2"/>
                </a:solidFill>
              </a:rPr>
              <a:t>Bob _________ to finish the homework.</a:t>
            </a:r>
          </a:p>
          <a:p>
            <a:r>
              <a:rPr lang="en-US" sz="3600" dirty="0" smtClean="0">
                <a:solidFill>
                  <a:schemeClr val="accent5"/>
                </a:solidFill>
              </a:rPr>
              <a:t>He was successful.</a:t>
            </a:r>
            <a:endParaRPr lang="en-US" sz="3600" dirty="0" smtClean="0">
              <a:solidFill>
                <a:schemeClr val="accent5"/>
              </a:solidFill>
            </a:endParaRPr>
          </a:p>
        </p:txBody>
      </p:sp>
      <p:sp>
        <p:nvSpPr>
          <p:cNvPr id="7" name="TextBox 6"/>
          <p:cNvSpPr txBox="1"/>
          <p:nvPr/>
        </p:nvSpPr>
        <p:spPr>
          <a:xfrm>
            <a:off x="5638800" y="3124200"/>
            <a:ext cx="3048000" cy="769441"/>
          </a:xfrm>
          <a:prstGeom prst="rect">
            <a:avLst/>
          </a:prstGeom>
          <a:noFill/>
        </p:spPr>
        <p:txBody>
          <a:bodyPr wrap="square" rtlCol="0">
            <a:spAutoFit/>
          </a:bodyPr>
          <a:lstStyle/>
          <a:p>
            <a:r>
              <a:rPr lang="en-US" sz="4400" dirty="0" smtClean="0">
                <a:solidFill>
                  <a:schemeClr val="accent2"/>
                </a:solidFill>
              </a:rPr>
              <a:t> </a:t>
            </a:r>
            <a:r>
              <a:rPr lang="en-US" sz="4000" dirty="0" smtClean="0">
                <a:solidFill>
                  <a:schemeClr val="accent2"/>
                </a:solidFill>
              </a:rPr>
              <a:t>MANAGED</a:t>
            </a:r>
            <a:endParaRPr lang="en-US" sz="4400" dirty="0">
              <a:solidFill>
                <a:schemeClr val="accent2"/>
              </a:solidFill>
            </a:endParaRPr>
          </a:p>
        </p:txBody>
      </p:sp>
      <p:sp>
        <p:nvSpPr>
          <p:cNvPr id="8" name="Rectangle 7"/>
          <p:cNvSpPr/>
          <p:nvPr/>
        </p:nvSpPr>
        <p:spPr>
          <a:xfrm>
            <a:off x="2934933" y="533400"/>
            <a:ext cx="289855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PODER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checkerboard(across)">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checkerboard(across)">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checkerboard(across)">
                                      <p:cBhvr>
                                        <p:cTn id="3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Imperfecto</a:t>
            </a:r>
            <a:r>
              <a:rPr lang="en-US" dirty="0" smtClean="0"/>
              <a:t>:			</a:t>
            </a:r>
            <a:r>
              <a:rPr lang="en-US" dirty="0" err="1" smtClean="0"/>
              <a:t>Pretérito</a:t>
            </a:r>
            <a:r>
              <a:rPr lang="en-US" dirty="0" smtClean="0"/>
              <a:t>:</a:t>
            </a:r>
            <a:endParaRPr lang="en-US" dirty="0"/>
          </a:p>
        </p:txBody>
      </p:sp>
      <p:sp>
        <p:nvSpPr>
          <p:cNvPr id="5" name="Content Placeholder 4"/>
          <p:cNvSpPr>
            <a:spLocks noGrp="1"/>
          </p:cNvSpPr>
          <p:nvPr>
            <p:ph sz="half" idx="1"/>
          </p:nvPr>
        </p:nvSpPr>
        <p:spPr/>
        <p:txBody>
          <a:bodyPr>
            <a:normAutofit/>
          </a:bodyPr>
          <a:lstStyle/>
          <a:p>
            <a:r>
              <a:rPr lang="es-MX" sz="3600" dirty="0" smtClean="0">
                <a:solidFill>
                  <a:schemeClr val="tx2"/>
                </a:solidFill>
              </a:rPr>
              <a:t>Bob </a:t>
            </a:r>
            <a:r>
              <a:rPr lang="es-MX" sz="3600" u="sng" dirty="0" smtClean="0">
                <a:solidFill>
                  <a:schemeClr val="tx2"/>
                </a:solidFill>
              </a:rPr>
              <a:t>quería</a:t>
            </a:r>
            <a:r>
              <a:rPr lang="es-MX" sz="3600" dirty="0" smtClean="0">
                <a:solidFill>
                  <a:schemeClr val="tx2"/>
                </a:solidFill>
              </a:rPr>
              <a:t> hamburguesas anoche.  </a:t>
            </a:r>
            <a:endParaRPr lang="es-MX" sz="3600" dirty="0" smtClean="0">
              <a:solidFill>
                <a:schemeClr val="tx2"/>
              </a:solidFill>
            </a:endParaRPr>
          </a:p>
          <a:p>
            <a:r>
              <a:rPr lang="en-US" sz="3600" dirty="0" smtClean="0">
                <a:solidFill>
                  <a:schemeClr val="tx2"/>
                </a:solidFill>
              </a:rPr>
              <a:t>Bob </a:t>
            </a:r>
            <a:r>
              <a:rPr lang="en-US" sz="3600" b="1" u="sng" dirty="0" smtClean="0">
                <a:solidFill>
                  <a:schemeClr val="tx2"/>
                </a:solidFill>
              </a:rPr>
              <a:t>wanted </a:t>
            </a:r>
            <a:r>
              <a:rPr lang="en-US" sz="3600" dirty="0" smtClean="0">
                <a:solidFill>
                  <a:schemeClr val="tx2"/>
                </a:solidFill>
              </a:rPr>
              <a:t>hamburgers last night.</a:t>
            </a:r>
            <a:endParaRPr lang="en-US" sz="3600" dirty="0" smtClean="0">
              <a:solidFill>
                <a:schemeClr val="tx2"/>
              </a:solidFill>
            </a:endParaRPr>
          </a:p>
        </p:txBody>
      </p:sp>
      <p:sp>
        <p:nvSpPr>
          <p:cNvPr id="6" name="Content Placeholder 5"/>
          <p:cNvSpPr>
            <a:spLocks noGrp="1"/>
          </p:cNvSpPr>
          <p:nvPr>
            <p:ph sz="half" idx="2"/>
          </p:nvPr>
        </p:nvSpPr>
        <p:spPr/>
        <p:txBody>
          <a:bodyPr>
            <a:normAutofit/>
          </a:bodyPr>
          <a:lstStyle/>
          <a:p>
            <a:r>
              <a:rPr lang="en-US" sz="3600" dirty="0" smtClean="0">
                <a:solidFill>
                  <a:schemeClr val="tx2"/>
                </a:solidFill>
              </a:rPr>
              <a:t>Bob </a:t>
            </a:r>
            <a:r>
              <a:rPr lang="en-US" sz="3600" u="sng" dirty="0" err="1" smtClean="0">
                <a:solidFill>
                  <a:schemeClr val="tx2"/>
                </a:solidFill>
              </a:rPr>
              <a:t>quiso</a:t>
            </a:r>
            <a:r>
              <a:rPr lang="en-US" sz="3600" u="sng" dirty="0" smtClean="0">
                <a:solidFill>
                  <a:schemeClr val="tx2"/>
                </a:solidFill>
              </a:rPr>
              <a:t> </a:t>
            </a:r>
            <a:r>
              <a:rPr lang="en-US" sz="3600" dirty="0" err="1" smtClean="0">
                <a:solidFill>
                  <a:schemeClr val="tx2"/>
                </a:solidFill>
              </a:rPr>
              <a:t>hamburguesas</a:t>
            </a:r>
            <a:r>
              <a:rPr lang="en-US" sz="3600" dirty="0" smtClean="0">
                <a:solidFill>
                  <a:schemeClr val="tx2"/>
                </a:solidFill>
              </a:rPr>
              <a:t> </a:t>
            </a:r>
            <a:r>
              <a:rPr lang="en-US" sz="3600" dirty="0" err="1" smtClean="0">
                <a:solidFill>
                  <a:schemeClr val="tx2"/>
                </a:solidFill>
              </a:rPr>
              <a:t>anoche</a:t>
            </a:r>
            <a:r>
              <a:rPr lang="en-US" sz="3600" dirty="0" smtClean="0">
                <a:solidFill>
                  <a:schemeClr val="tx2"/>
                </a:solidFill>
              </a:rPr>
              <a:t>.</a:t>
            </a:r>
          </a:p>
          <a:p>
            <a:r>
              <a:rPr lang="en-US" sz="3600" dirty="0" smtClean="0">
                <a:solidFill>
                  <a:schemeClr val="tx2"/>
                </a:solidFill>
              </a:rPr>
              <a:t>Bob______ hamburgers last night.</a:t>
            </a:r>
            <a:endParaRPr lang="en-US" sz="3600" dirty="0" smtClean="0">
              <a:solidFill>
                <a:schemeClr val="tx2"/>
              </a:solidFill>
            </a:endParaRPr>
          </a:p>
        </p:txBody>
      </p:sp>
      <p:sp>
        <p:nvSpPr>
          <p:cNvPr id="7" name="TextBox 6"/>
          <p:cNvSpPr txBox="1"/>
          <p:nvPr/>
        </p:nvSpPr>
        <p:spPr>
          <a:xfrm>
            <a:off x="5791200" y="3810000"/>
            <a:ext cx="3048000" cy="769441"/>
          </a:xfrm>
          <a:prstGeom prst="rect">
            <a:avLst/>
          </a:prstGeom>
          <a:noFill/>
        </p:spPr>
        <p:txBody>
          <a:bodyPr wrap="square" rtlCol="0">
            <a:spAutoFit/>
          </a:bodyPr>
          <a:lstStyle/>
          <a:p>
            <a:r>
              <a:rPr lang="en-US" sz="4400" dirty="0" smtClean="0">
                <a:solidFill>
                  <a:schemeClr val="accent2"/>
                </a:solidFill>
              </a:rPr>
              <a:t> </a:t>
            </a:r>
            <a:r>
              <a:rPr lang="en-US" sz="4000" dirty="0" smtClean="0">
                <a:solidFill>
                  <a:schemeClr val="accent2"/>
                </a:solidFill>
              </a:rPr>
              <a:t>TRIED</a:t>
            </a:r>
            <a:endParaRPr lang="en-US" sz="4400" dirty="0">
              <a:solidFill>
                <a:schemeClr val="accent2"/>
              </a:solidFill>
            </a:endParaRPr>
          </a:p>
        </p:txBody>
      </p:sp>
      <p:sp>
        <p:nvSpPr>
          <p:cNvPr id="8" name="Rectangle 7"/>
          <p:cNvSpPr/>
          <p:nvPr/>
        </p:nvSpPr>
        <p:spPr>
          <a:xfrm>
            <a:off x="2648796" y="533400"/>
            <a:ext cx="34708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QUERER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heckerboard(across)">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checkerboard(across)">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Imperfecto</a:t>
            </a:r>
            <a:r>
              <a:rPr lang="en-US" dirty="0" smtClean="0"/>
              <a:t>:			</a:t>
            </a:r>
            <a:r>
              <a:rPr lang="en-US" dirty="0" err="1" smtClean="0"/>
              <a:t>Pretérito</a:t>
            </a:r>
            <a:r>
              <a:rPr lang="en-US" dirty="0" smtClean="0"/>
              <a:t>:</a:t>
            </a:r>
            <a:endParaRPr lang="en-US" dirty="0"/>
          </a:p>
        </p:txBody>
      </p:sp>
      <p:sp>
        <p:nvSpPr>
          <p:cNvPr id="5" name="Content Placeholder 4"/>
          <p:cNvSpPr>
            <a:spLocks noGrp="1"/>
          </p:cNvSpPr>
          <p:nvPr>
            <p:ph sz="half" idx="1"/>
          </p:nvPr>
        </p:nvSpPr>
        <p:spPr/>
        <p:txBody>
          <a:bodyPr>
            <a:normAutofit/>
          </a:bodyPr>
          <a:lstStyle/>
          <a:p>
            <a:r>
              <a:rPr lang="es-MX" sz="3600" dirty="0" smtClean="0">
                <a:solidFill>
                  <a:schemeClr val="tx2"/>
                </a:solidFill>
              </a:rPr>
              <a:t>Bob </a:t>
            </a:r>
            <a:r>
              <a:rPr lang="es-MX" sz="3600" u="sng" dirty="0" smtClean="0">
                <a:solidFill>
                  <a:schemeClr val="tx2"/>
                </a:solidFill>
              </a:rPr>
              <a:t>no quería</a:t>
            </a:r>
            <a:r>
              <a:rPr lang="es-MX" sz="3600" dirty="0" smtClean="0">
                <a:solidFill>
                  <a:schemeClr val="tx2"/>
                </a:solidFill>
              </a:rPr>
              <a:t> ir en coche.  </a:t>
            </a:r>
            <a:endParaRPr lang="es-MX" sz="3600" dirty="0" smtClean="0">
              <a:solidFill>
                <a:schemeClr val="tx2"/>
              </a:solidFill>
            </a:endParaRPr>
          </a:p>
          <a:p>
            <a:r>
              <a:rPr lang="en-US" sz="3600" dirty="0" smtClean="0">
                <a:solidFill>
                  <a:schemeClr val="tx2"/>
                </a:solidFill>
              </a:rPr>
              <a:t>Bob </a:t>
            </a:r>
            <a:r>
              <a:rPr lang="en-US" sz="3600" b="1" u="sng" dirty="0" smtClean="0">
                <a:solidFill>
                  <a:schemeClr val="tx2"/>
                </a:solidFill>
              </a:rPr>
              <a:t>didn’t want </a:t>
            </a:r>
            <a:r>
              <a:rPr lang="en-US" sz="3600" dirty="0" smtClean="0">
                <a:solidFill>
                  <a:schemeClr val="tx2"/>
                </a:solidFill>
              </a:rPr>
              <a:t>to go by car.</a:t>
            </a:r>
            <a:endParaRPr lang="en-US" sz="3600" dirty="0" smtClean="0">
              <a:solidFill>
                <a:schemeClr val="tx2"/>
              </a:solidFill>
            </a:endParaRPr>
          </a:p>
        </p:txBody>
      </p:sp>
      <p:sp>
        <p:nvSpPr>
          <p:cNvPr id="6" name="Content Placeholder 5"/>
          <p:cNvSpPr>
            <a:spLocks noGrp="1"/>
          </p:cNvSpPr>
          <p:nvPr>
            <p:ph sz="half" idx="2"/>
          </p:nvPr>
        </p:nvSpPr>
        <p:spPr/>
        <p:txBody>
          <a:bodyPr>
            <a:normAutofit/>
          </a:bodyPr>
          <a:lstStyle/>
          <a:p>
            <a:r>
              <a:rPr lang="en-US" sz="3600" dirty="0" smtClean="0">
                <a:solidFill>
                  <a:schemeClr val="tx2"/>
                </a:solidFill>
              </a:rPr>
              <a:t>Bob </a:t>
            </a:r>
            <a:r>
              <a:rPr lang="en-US" sz="3600" u="sng" dirty="0" smtClean="0">
                <a:solidFill>
                  <a:schemeClr val="tx2"/>
                </a:solidFill>
              </a:rPr>
              <a:t>no </a:t>
            </a:r>
            <a:r>
              <a:rPr lang="en-US" sz="3600" u="sng" dirty="0" err="1" smtClean="0">
                <a:solidFill>
                  <a:schemeClr val="tx2"/>
                </a:solidFill>
              </a:rPr>
              <a:t>quiso</a:t>
            </a:r>
            <a:r>
              <a:rPr lang="en-US" sz="3600" u="sng" dirty="0" smtClean="0">
                <a:solidFill>
                  <a:schemeClr val="tx2"/>
                </a:solidFill>
              </a:rPr>
              <a:t> </a:t>
            </a:r>
            <a:r>
              <a:rPr lang="en-US" sz="3600" dirty="0" err="1" smtClean="0">
                <a:solidFill>
                  <a:schemeClr val="tx2"/>
                </a:solidFill>
              </a:rPr>
              <a:t>ir</a:t>
            </a:r>
            <a:r>
              <a:rPr lang="en-US" sz="3600" dirty="0" smtClean="0">
                <a:solidFill>
                  <a:schemeClr val="tx2"/>
                </a:solidFill>
              </a:rPr>
              <a:t> en </a:t>
            </a:r>
            <a:r>
              <a:rPr lang="en-US" sz="3600" dirty="0" err="1" smtClean="0">
                <a:solidFill>
                  <a:schemeClr val="tx2"/>
                </a:solidFill>
              </a:rPr>
              <a:t>coche</a:t>
            </a:r>
            <a:r>
              <a:rPr lang="en-US" sz="3600" dirty="0" smtClean="0">
                <a:solidFill>
                  <a:schemeClr val="tx2"/>
                </a:solidFill>
              </a:rPr>
              <a:t>.</a:t>
            </a:r>
          </a:p>
          <a:p>
            <a:r>
              <a:rPr lang="en-US" sz="3600" dirty="0" smtClean="0">
                <a:solidFill>
                  <a:schemeClr val="tx2"/>
                </a:solidFill>
              </a:rPr>
              <a:t>Bob________ to go by car.</a:t>
            </a:r>
            <a:endParaRPr lang="en-US" sz="3600" dirty="0" smtClean="0">
              <a:solidFill>
                <a:schemeClr val="tx2"/>
              </a:solidFill>
            </a:endParaRPr>
          </a:p>
        </p:txBody>
      </p:sp>
      <p:sp>
        <p:nvSpPr>
          <p:cNvPr id="7" name="TextBox 6"/>
          <p:cNvSpPr txBox="1"/>
          <p:nvPr/>
        </p:nvSpPr>
        <p:spPr>
          <a:xfrm>
            <a:off x="5715000" y="3276600"/>
            <a:ext cx="3048000" cy="769441"/>
          </a:xfrm>
          <a:prstGeom prst="rect">
            <a:avLst/>
          </a:prstGeom>
          <a:noFill/>
        </p:spPr>
        <p:txBody>
          <a:bodyPr wrap="square" rtlCol="0">
            <a:spAutoFit/>
          </a:bodyPr>
          <a:lstStyle/>
          <a:p>
            <a:r>
              <a:rPr lang="en-US" sz="4400" dirty="0" smtClean="0">
                <a:solidFill>
                  <a:schemeClr val="accent2"/>
                </a:solidFill>
              </a:rPr>
              <a:t> </a:t>
            </a:r>
            <a:r>
              <a:rPr lang="en-US" sz="4000" dirty="0" smtClean="0">
                <a:solidFill>
                  <a:schemeClr val="accent2"/>
                </a:solidFill>
              </a:rPr>
              <a:t>REFUSED</a:t>
            </a:r>
            <a:endParaRPr lang="en-US" sz="4400" dirty="0">
              <a:solidFill>
                <a:schemeClr val="accent2"/>
              </a:solidFill>
            </a:endParaRPr>
          </a:p>
        </p:txBody>
      </p:sp>
      <p:sp>
        <p:nvSpPr>
          <p:cNvPr id="8" name="Rectangle 7"/>
          <p:cNvSpPr/>
          <p:nvPr/>
        </p:nvSpPr>
        <p:spPr>
          <a:xfrm>
            <a:off x="1976337" y="533400"/>
            <a:ext cx="481574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NO QUERER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heckerboard(across)">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checkerboard(across)">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311</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Verbos con diferencias de significado en el pretérito y el imperfecto</vt:lpstr>
      <vt:lpstr>A few verbs have a __________________ when used in the preterit! </vt:lpstr>
      <vt:lpstr>Imperfecto:   Pretérito:</vt:lpstr>
      <vt:lpstr>Imperfecto:   Pretérito:</vt:lpstr>
      <vt:lpstr>Imperfecto:   Pretérito:</vt:lpstr>
      <vt:lpstr>Imperfecto:   Pretérito:</vt:lpstr>
      <vt:lpstr>Imperfecto:   Pretérito:</vt:lpstr>
      <vt:lpstr>Imperfecto:   Pretérito:</vt:lpstr>
      <vt:lpstr>Imperfecto:   Pretérito:</vt:lpstr>
      <vt:lpstr>For these verbs the meaning is the most important thing to determine if preterit or imperfect should be used.  The other reasons for preterit or imperfect will not automatically determine which past tense to use.</vt:lpstr>
    </vt:vector>
  </TitlesOfParts>
  <Company>Community High School District 117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Verbos con diferencias de significado en el pretérito y el imperfecto</dc:title>
  <dc:creator>District 117</dc:creator>
  <cp:lastModifiedBy>District 117</cp:lastModifiedBy>
  <cp:revision>10</cp:revision>
  <dcterms:created xsi:type="dcterms:W3CDTF">2012-10-17T02:00:36Z</dcterms:created>
  <dcterms:modified xsi:type="dcterms:W3CDTF">2012-10-17T02:54:30Z</dcterms:modified>
</cp:coreProperties>
</file>