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4DACB2A-7A2D-4B32-BFFF-C053D5B09B54}" type="datetimeFigureOut">
              <a:rPr lang="en-US" smtClean="0"/>
              <a:pPr/>
              <a:t>8/15/2012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DA26BFE-4148-46A3-AEEB-DBE81DAA53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CB2A-7A2D-4B32-BFFF-C053D5B09B54}" type="datetimeFigureOut">
              <a:rPr lang="en-US" smtClean="0"/>
              <a:pPr/>
              <a:t>8/15/2012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6BFE-4148-46A3-AEEB-DBE81DAA53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CB2A-7A2D-4B32-BFFF-C053D5B09B54}" type="datetimeFigureOut">
              <a:rPr lang="en-US" smtClean="0"/>
              <a:pPr/>
              <a:t>8/15/2012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6BFE-4148-46A3-AEEB-DBE81DAA53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4DACB2A-7A2D-4B32-BFFF-C053D5B09B54}" type="datetimeFigureOut">
              <a:rPr lang="en-US" smtClean="0"/>
              <a:pPr/>
              <a:t>8/15/2012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DA26BFE-4148-46A3-AEEB-DBE81DAA53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4DACB2A-7A2D-4B32-BFFF-C053D5B09B54}" type="datetimeFigureOut">
              <a:rPr lang="en-US" smtClean="0"/>
              <a:pPr/>
              <a:t>8/15/2012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DA26BFE-4148-46A3-AEEB-DBE81DAA53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CB2A-7A2D-4B32-BFFF-C053D5B09B54}" type="datetimeFigureOut">
              <a:rPr lang="en-US" smtClean="0"/>
              <a:pPr/>
              <a:t>8/15/2012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6BFE-4148-46A3-AEEB-DBE81DAA53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CB2A-7A2D-4B32-BFFF-C053D5B09B54}" type="datetimeFigureOut">
              <a:rPr lang="en-US" smtClean="0"/>
              <a:pPr/>
              <a:t>8/15/2012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6BFE-4148-46A3-AEEB-DBE81DAA53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4DACB2A-7A2D-4B32-BFFF-C053D5B09B54}" type="datetimeFigureOut">
              <a:rPr lang="en-US" smtClean="0"/>
              <a:pPr/>
              <a:t>8/15/2012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DA26BFE-4148-46A3-AEEB-DBE81DAA53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CB2A-7A2D-4B32-BFFF-C053D5B09B54}" type="datetimeFigureOut">
              <a:rPr lang="en-US" smtClean="0"/>
              <a:pPr/>
              <a:t>8/15/2012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6BFE-4148-46A3-AEEB-DBE81DAA53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4DACB2A-7A2D-4B32-BFFF-C053D5B09B54}" type="datetimeFigureOut">
              <a:rPr lang="en-US" smtClean="0"/>
              <a:pPr/>
              <a:t>8/15/2012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DA26BFE-4148-46A3-AEEB-DBE81DAA53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4DACB2A-7A2D-4B32-BFFF-C053D5B09B54}" type="datetimeFigureOut">
              <a:rPr lang="en-US" smtClean="0"/>
              <a:pPr/>
              <a:t>8/15/2012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DA26BFE-4148-46A3-AEEB-DBE81DAA53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4DACB2A-7A2D-4B32-BFFF-C053D5B09B54}" type="datetimeFigureOut">
              <a:rPr lang="en-US" smtClean="0"/>
              <a:pPr/>
              <a:t>8/15/2012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DA26BFE-4148-46A3-AEEB-DBE81DAA53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4" Type="http://schemas.openxmlformats.org/officeDocument/2006/relationships/image" Target="../media/image2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4" Type="http://schemas.openxmlformats.org/officeDocument/2006/relationships/image" Target="../media/image2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Relationship Id="rId4" Type="http://schemas.openxmlformats.org/officeDocument/2006/relationships/image" Target="../media/image3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Relationship Id="rId4" Type="http://schemas.openxmlformats.org/officeDocument/2006/relationships/image" Target="../media/image3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Relationship Id="rId4" Type="http://schemas.openxmlformats.org/officeDocument/2006/relationships/image" Target="../media/image3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Relationship Id="rId4" Type="http://schemas.openxmlformats.org/officeDocument/2006/relationships/image" Target="../media/image39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858000" cy="1894362"/>
          </a:xfrm>
        </p:spPr>
        <p:txBody>
          <a:bodyPr>
            <a:normAutofit fontScale="90000"/>
          </a:bodyPr>
          <a:lstStyle/>
          <a:p>
            <a:r>
              <a:rPr lang="en-US" sz="6600" dirty="0" err="1" smtClean="0"/>
              <a:t>Nacionalidades</a:t>
            </a:r>
            <a:r>
              <a:rPr lang="en-US" sz="6600" dirty="0" smtClean="0"/>
              <a:t> 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Realidades</a:t>
            </a:r>
            <a:r>
              <a:rPr lang="en-US" dirty="0" smtClean="0"/>
              <a:t> 2--PE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El </a:t>
            </a:r>
            <a:r>
              <a:rPr lang="en-US" sz="4000" b="1" dirty="0" err="1" smtClean="0"/>
              <a:t>salvador</a:t>
            </a:r>
            <a:endParaRPr lang="en-US" sz="4000" b="1" dirty="0"/>
          </a:p>
        </p:txBody>
      </p:sp>
      <p:pic>
        <p:nvPicPr>
          <p:cNvPr id="5" name="Content Placeholder 4" descr="ElSalvador flag.gif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057401"/>
            <a:ext cx="2514600" cy="167842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4873752" cy="4572000"/>
          </a:xfrm>
        </p:spPr>
        <p:txBody>
          <a:bodyPr>
            <a:normAutofit/>
          </a:bodyPr>
          <a:lstStyle/>
          <a:p>
            <a:pPr lvl="1"/>
            <a:r>
              <a:rPr lang="en-US" sz="5100" dirty="0" err="1" smtClean="0"/>
              <a:t>salvadore</a:t>
            </a:r>
            <a:r>
              <a:rPr lang="en-US" sz="5100" dirty="0" err="1" smtClean="0">
                <a:latin typeface="Century Schoolbook"/>
              </a:rPr>
              <a:t>ño</a:t>
            </a:r>
            <a:r>
              <a:rPr lang="en-US" sz="5100" dirty="0" smtClean="0">
                <a:latin typeface="Century Schoolbook"/>
              </a:rPr>
              <a:t>/a</a:t>
            </a:r>
            <a:endParaRPr lang="en-US" sz="5100" dirty="0" smtClean="0"/>
          </a:p>
          <a:p>
            <a:pPr>
              <a:buNone/>
            </a:pPr>
            <a:endParaRPr lang="en-US" sz="4400" dirty="0"/>
          </a:p>
        </p:txBody>
      </p:sp>
      <p:pic>
        <p:nvPicPr>
          <p:cNvPr id="6" name="Picture 5" descr="el-salvad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3858768"/>
            <a:ext cx="3822192" cy="299923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/>
              <a:t>Espa</a:t>
            </a:r>
            <a:r>
              <a:rPr lang="en-US" sz="4000" b="1" dirty="0" err="1" smtClean="0">
                <a:latin typeface="Century Schoolbook"/>
              </a:rPr>
              <a:t>ña</a:t>
            </a:r>
            <a:endParaRPr lang="en-US" sz="4000" b="1" dirty="0"/>
          </a:p>
        </p:txBody>
      </p:sp>
      <p:pic>
        <p:nvPicPr>
          <p:cNvPr id="5" name="Content Placeholder 4" descr="spain flag.gif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1981200"/>
            <a:ext cx="2209800" cy="147320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4873752" cy="4572000"/>
          </a:xfrm>
        </p:spPr>
        <p:txBody>
          <a:bodyPr>
            <a:normAutofit/>
          </a:bodyPr>
          <a:lstStyle/>
          <a:p>
            <a:pPr lvl="1"/>
            <a:r>
              <a:rPr lang="en-US" sz="5100" dirty="0" err="1" smtClean="0"/>
              <a:t>espa</a:t>
            </a:r>
            <a:r>
              <a:rPr lang="en-US" sz="5100" dirty="0" err="1" smtClean="0">
                <a:latin typeface="Century Schoolbook"/>
              </a:rPr>
              <a:t>ñol</a:t>
            </a:r>
            <a:r>
              <a:rPr lang="en-US" sz="5100" dirty="0" smtClean="0">
                <a:latin typeface="Century Schoolbook"/>
              </a:rPr>
              <a:t>/a</a:t>
            </a:r>
            <a:endParaRPr lang="en-US" sz="5100" dirty="0" smtClean="0"/>
          </a:p>
          <a:p>
            <a:pPr>
              <a:buNone/>
            </a:pPr>
            <a:endParaRPr lang="en-US" sz="4400" dirty="0"/>
          </a:p>
        </p:txBody>
      </p:sp>
      <p:pic>
        <p:nvPicPr>
          <p:cNvPr id="6" name="Picture 5" descr="spa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3790950"/>
            <a:ext cx="3810000" cy="30670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Guatemala</a:t>
            </a:r>
            <a:endParaRPr lang="en-US" sz="4000" b="1" dirty="0"/>
          </a:p>
        </p:txBody>
      </p:sp>
      <p:pic>
        <p:nvPicPr>
          <p:cNvPr id="5" name="Content Placeholder 4" descr="guatemala flag.gif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1981200"/>
            <a:ext cx="1828800" cy="1220669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4873752" cy="4572000"/>
          </a:xfrm>
        </p:spPr>
        <p:txBody>
          <a:bodyPr>
            <a:normAutofit/>
          </a:bodyPr>
          <a:lstStyle/>
          <a:p>
            <a:pPr lvl="1"/>
            <a:r>
              <a:rPr lang="en-US" sz="5100" dirty="0" err="1" smtClean="0"/>
              <a:t>guatemalteco</a:t>
            </a:r>
            <a:r>
              <a:rPr lang="en-US" sz="5100" dirty="0" smtClean="0"/>
              <a:t>/a</a:t>
            </a:r>
          </a:p>
          <a:p>
            <a:pPr>
              <a:buNone/>
            </a:pPr>
            <a:endParaRPr lang="en-US" sz="4400" dirty="0"/>
          </a:p>
        </p:txBody>
      </p:sp>
      <p:pic>
        <p:nvPicPr>
          <p:cNvPr id="6" name="Picture 5" descr="Guatemal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3476625"/>
            <a:ext cx="3143250" cy="33813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Honduras</a:t>
            </a:r>
            <a:endParaRPr lang="en-US" sz="4000" b="1" dirty="0"/>
          </a:p>
        </p:txBody>
      </p:sp>
      <p:pic>
        <p:nvPicPr>
          <p:cNvPr id="5" name="Content Placeholder 4" descr="honduras-flag.gif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1676400"/>
            <a:ext cx="2362200" cy="1605084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4873752" cy="4572000"/>
          </a:xfrm>
        </p:spPr>
        <p:txBody>
          <a:bodyPr>
            <a:normAutofit/>
          </a:bodyPr>
          <a:lstStyle/>
          <a:p>
            <a:pPr lvl="1"/>
            <a:r>
              <a:rPr lang="en-US" sz="5100" dirty="0" err="1" smtClean="0"/>
              <a:t>hondure</a:t>
            </a:r>
            <a:r>
              <a:rPr lang="en-US" sz="5100" dirty="0" err="1" smtClean="0">
                <a:latin typeface="Century Schoolbook"/>
              </a:rPr>
              <a:t>ño</a:t>
            </a:r>
            <a:r>
              <a:rPr lang="en-US" sz="5100" dirty="0" smtClean="0">
                <a:latin typeface="Century Schoolbook"/>
              </a:rPr>
              <a:t>/a</a:t>
            </a:r>
            <a:endParaRPr lang="en-US" sz="5100" dirty="0" smtClean="0"/>
          </a:p>
          <a:p>
            <a:pPr>
              <a:buNone/>
            </a:pPr>
            <a:endParaRPr lang="en-US" sz="4400" dirty="0"/>
          </a:p>
        </p:txBody>
      </p:sp>
      <p:pic>
        <p:nvPicPr>
          <p:cNvPr id="6" name="Picture 5" descr="Hondura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601" y="3276601"/>
            <a:ext cx="3124200" cy="362862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M</a:t>
            </a:r>
            <a:r>
              <a:rPr lang="en-US" sz="4000" b="1" dirty="0" smtClean="0">
                <a:latin typeface="Century Schoolbook"/>
              </a:rPr>
              <a:t>éxico</a:t>
            </a:r>
            <a:endParaRPr lang="en-US" sz="4000" b="1" dirty="0"/>
          </a:p>
        </p:txBody>
      </p:sp>
      <p:pic>
        <p:nvPicPr>
          <p:cNvPr id="5" name="Content Placeholder 4" descr="mexico_flag.bmp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1676400"/>
            <a:ext cx="2057400" cy="1255222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4873752" cy="4572000"/>
          </a:xfrm>
        </p:spPr>
        <p:txBody>
          <a:bodyPr>
            <a:normAutofit/>
          </a:bodyPr>
          <a:lstStyle/>
          <a:p>
            <a:pPr lvl="1"/>
            <a:r>
              <a:rPr lang="en-US" sz="5100" dirty="0" err="1" smtClean="0"/>
              <a:t>mexicano</a:t>
            </a:r>
            <a:r>
              <a:rPr lang="en-US" sz="5100" dirty="0" smtClean="0"/>
              <a:t>/a</a:t>
            </a:r>
          </a:p>
          <a:p>
            <a:pPr>
              <a:buNone/>
            </a:pPr>
            <a:endParaRPr lang="en-US" sz="4400" dirty="0"/>
          </a:p>
        </p:txBody>
      </p:sp>
      <p:pic>
        <p:nvPicPr>
          <p:cNvPr id="6" name="Picture 5" descr="mexic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3048000"/>
            <a:ext cx="3840447" cy="3352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Nicaragua</a:t>
            </a:r>
            <a:endParaRPr lang="en-US" sz="4000" b="1" dirty="0"/>
          </a:p>
        </p:txBody>
      </p:sp>
      <p:pic>
        <p:nvPicPr>
          <p:cNvPr id="5" name="Content Placeholder 4" descr="nicaragua_flag.gif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600200"/>
            <a:ext cx="1981200" cy="148590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4873752" cy="4572000"/>
          </a:xfrm>
        </p:spPr>
        <p:txBody>
          <a:bodyPr>
            <a:normAutofit/>
          </a:bodyPr>
          <a:lstStyle/>
          <a:p>
            <a:pPr lvl="1"/>
            <a:r>
              <a:rPr lang="en-US" sz="5100" dirty="0" err="1" smtClean="0"/>
              <a:t>nicarag</a:t>
            </a:r>
            <a:r>
              <a:rPr lang="en-US" sz="5100" dirty="0" err="1" smtClean="0">
                <a:latin typeface="Century Schoolbook"/>
              </a:rPr>
              <a:t>üense</a:t>
            </a:r>
            <a:endParaRPr lang="en-US" sz="5100" dirty="0" smtClean="0"/>
          </a:p>
          <a:p>
            <a:pPr>
              <a:buNone/>
            </a:pPr>
            <a:endParaRPr lang="en-US" sz="4400" dirty="0"/>
          </a:p>
        </p:txBody>
      </p:sp>
      <p:pic>
        <p:nvPicPr>
          <p:cNvPr id="6" name="Picture 5" descr="nicaragu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3267075"/>
            <a:ext cx="3343275" cy="35909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Panam</a:t>
            </a:r>
            <a:r>
              <a:rPr lang="en-US" sz="4000" b="1" dirty="0" smtClean="0">
                <a:latin typeface="Century Schoolbook"/>
              </a:rPr>
              <a:t>á</a:t>
            </a:r>
            <a:endParaRPr lang="en-US" sz="4000" b="1" dirty="0"/>
          </a:p>
        </p:txBody>
      </p:sp>
      <p:pic>
        <p:nvPicPr>
          <p:cNvPr id="5" name="Content Placeholder 4" descr="panama flag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828800"/>
            <a:ext cx="1828800" cy="121920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4873752" cy="4572000"/>
          </a:xfrm>
        </p:spPr>
        <p:txBody>
          <a:bodyPr>
            <a:normAutofit/>
          </a:bodyPr>
          <a:lstStyle/>
          <a:p>
            <a:pPr lvl="1"/>
            <a:r>
              <a:rPr lang="en-US" sz="5100" dirty="0" err="1" smtClean="0"/>
              <a:t>paname</a:t>
            </a:r>
            <a:r>
              <a:rPr lang="en-US" sz="5100" dirty="0" err="1" smtClean="0">
                <a:latin typeface="Century Schoolbook"/>
              </a:rPr>
              <a:t>ño</a:t>
            </a:r>
            <a:r>
              <a:rPr lang="en-US" sz="5100" dirty="0" smtClean="0">
                <a:latin typeface="Century Schoolbook"/>
              </a:rPr>
              <a:t>/a</a:t>
            </a:r>
            <a:endParaRPr lang="en-US" sz="5100" dirty="0" smtClean="0"/>
          </a:p>
          <a:p>
            <a:pPr>
              <a:buNone/>
            </a:pPr>
            <a:endParaRPr lang="en-US" sz="4400" dirty="0"/>
          </a:p>
        </p:txBody>
      </p:sp>
      <p:pic>
        <p:nvPicPr>
          <p:cNvPr id="6" name="Picture 5" descr="panam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3657600"/>
            <a:ext cx="3965448" cy="296265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Paraguay</a:t>
            </a:r>
            <a:endParaRPr lang="en-US" sz="4000" b="1" dirty="0"/>
          </a:p>
        </p:txBody>
      </p:sp>
      <p:pic>
        <p:nvPicPr>
          <p:cNvPr id="5" name="Content Placeholder 4" descr="paraguay-flag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609600" y="1447800"/>
            <a:ext cx="1981200" cy="148590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4873752" cy="4572000"/>
          </a:xfrm>
        </p:spPr>
        <p:txBody>
          <a:bodyPr>
            <a:normAutofit/>
          </a:bodyPr>
          <a:lstStyle/>
          <a:p>
            <a:pPr lvl="1"/>
            <a:r>
              <a:rPr lang="en-US" sz="5100" dirty="0" err="1" smtClean="0"/>
              <a:t>paraguayo</a:t>
            </a:r>
            <a:r>
              <a:rPr lang="en-US" sz="5100" dirty="0" smtClean="0"/>
              <a:t>/a</a:t>
            </a:r>
          </a:p>
          <a:p>
            <a:pPr>
              <a:buNone/>
            </a:pPr>
            <a:endParaRPr lang="en-US" sz="4400" dirty="0"/>
          </a:p>
        </p:txBody>
      </p:sp>
      <p:pic>
        <p:nvPicPr>
          <p:cNvPr id="6" name="Picture 5" descr="paraguay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2973000"/>
            <a:ext cx="3246019" cy="3885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/>
              <a:t>Per</a:t>
            </a:r>
            <a:r>
              <a:rPr lang="en-US" sz="4000" b="1" dirty="0" err="1" smtClean="0">
                <a:latin typeface="Century Schoolbook"/>
              </a:rPr>
              <a:t>ú</a:t>
            </a:r>
            <a:endParaRPr lang="en-US" sz="4000" b="1" dirty="0"/>
          </a:p>
        </p:txBody>
      </p:sp>
      <p:pic>
        <p:nvPicPr>
          <p:cNvPr id="5" name="Content Placeholder 4" descr="peru_flag.bmp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609600" y="1752600"/>
            <a:ext cx="1752600" cy="1205661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4873752" cy="4572000"/>
          </a:xfrm>
        </p:spPr>
        <p:txBody>
          <a:bodyPr>
            <a:normAutofit/>
          </a:bodyPr>
          <a:lstStyle/>
          <a:p>
            <a:pPr lvl="1"/>
            <a:r>
              <a:rPr lang="en-US" sz="5100" dirty="0" err="1" smtClean="0"/>
              <a:t>peruano</a:t>
            </a:r>
            <a:r>
              <a:rPr lang="en-US" sz="5100" dirty="0" smtClean="0"/>
              <a:t>/a</a:t>
            </a:r>
          </a:p>
          <a:p>
            <a:pPr>
              <a:buNone/>
            </a:pPr>
            <a:endParaRPr lang="en-US" sz="4400" dirty="0"/>
          </a:p>
        </p:txBody>
      </p:sp>
      <p:pic>
        <p:nvPicPr>
          <p:cNvPr id="6" name="Picture 5" descr="PeruMa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3089305"/>
            <a:ext cx="3200400" cy="37686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Puerto Rico</a:t>
            </a:r>
            <a:endParaRPr lang="en-US" sz="4000" b="1" dirty="0"/>
          </a:p>
        </p:txBody>
      </p:sp>
      <p:pic>
        <p:nvPicPr>
          <p:cNvPr id="5" name="Content Placeholder 4" descr="puerto-rico-flag.gif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1371600"/>
            <a:ext cx="2286000" cy="1591966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4873752" cy="4572000"/>
          </a:xfrm>
        </p:spPr>
        <p:txBody>
          <a:bodyPr>
            <a:normAutofit/>
          </a:bodyPr>
          <a:lstStyle/>
          <a:p>
            <a:r>
              <a:rPr lang="en-US" sz="4400" dirty="0" err="1" smtClean="0"/>
              <a:t>puertorrique</a:t>
            </a:r>
            <a:r>
              <a:rPr lang="en-US" sz="4400" dirty="0" err="1" smtClean="0">
                <a:latin typeface="Century Schoolbook"/>
              </a:rPr>
              <a:t>ño</a:t>
            </a:r>
            <a:r>
              <a:rPr lang="en-US" sz="4400" dirty="0" smtClean="0">
                <a:latin typeface="Century Schoolbook"/>
              </a:rPr>
              <a:t>/a</a:t>
            </a:r>
            <a:endParaRPr lang="en-US" sz="4400" dirty="0" smtClean="0"/>
          </a:p>
          <a:p>
            <a:pPr>
              <a:buNone/>
            </a:pPr>
            <a:endParaRPr lang="en-US" sz="4400" dirty="0"/>
          </a:p>
        </p:txBody>
      </p:sp>
      <p:pic>
        <p:nvPicPr>
          <p:cNvPr id="6" name="Picture 5" descr="puerto ric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3581400"/>
            <a:ext cx="3810000" cy="30861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Nationalities are often used with the verb ______.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5867400" y="2133600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</a:rPr>
              <a:t>SER</a:t>
            </a:r>
            <a:endParaRPr lang="en-US" sz="4400" b="1" dirty="0">
              <a:solidFill>
                <a:schemeClr val="accent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/>
              <a:t>Rep</a:t>
            </a:r>
            <a:r>
              <a:rPr lang="en-US" sz="4000" b="1" dirty="0" err="1" smtClean="0">
                <a:latin typeface="Century Schoolbook"/>
              </a:rPr>
              <a:t>ública</a:t>
            </a:r>
            <a:r>
              <a:rPr lang="en-US" sz="4000" b="1" dirty="0" smtClean="0">
                <a:latin typeface="Century Schoolbook"/>
              </a:rPr>
              <a:t> </a:t>
            </a:r>
            <a:r>
              <a:rPr lang="en-US" sz="4000" b="1" dirty="0" err="1" smtClean="0">
                <a:latin typeface="Century Schoolbook"/>
              </a:rPr>
              <a:t>Dominicana</a:t>
            </a:r>
            <a:endParaRPr lang="en-US" sz="4000" b="1" dirty="0"/>
          </a:p>
        </p:txBody>
      </p:sp>
      <p:pic>
        <p:nvPicPr>
          <p:cNvPr id="5" name="Content Placeholder 4" descr="dr flag.gif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1600200"/>
            <a:ext cx="2209800" cy="1660098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4873752" cy="4572000"/>
          </a:xfrm>
        </p:spPr>
        <p:txBody>
          <a:bodyPr>
            <a:normAutofit/>
          </a:bodyPr>
          <a:lstStyle/>
          <a:p>
            <a:pPr lvl="1"/>
            <a:r>
              <a:rPr lang="en-US" sz="5100" dirty="0" err="1" smtClean="0"/>
              <a:t>dominicano</a:t>
            </a:r>
            <a:r>
              <a:rPr lang="en-US" sz="5100" dirty="0" smtClean="0"/>
              <a:t>/a</a:t>
            </a:r>
          </a:p>
          <a:p>
            <a:pPr>
              <a:buNone/>
            </a:pPr>
            <a:endParaRPr lang="en-US" sz="4400" dirty="0"/>
          </a:p>
        </p:txBody>
      </p:sp>
      <p:pic>
        <p:nvPicPr>
          <p:cNvPr id="6" name="Picture 5" descr="D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3581400"/>
            <a:ext cx="3810000" cy="2857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Uruguay</a:t>
            </a:r>
            <a:endParaRPr lang="en-US" sz="4000" b="1" dirty="0"/>
          </a:p>
        </p:txBody>
      </p:sp>
      <p:pic>
        <p:nvPicPr>
          <p:cNvPr id="5" name="Content Placeholder 4" descr="uruguay-flag.gif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" y="1600200"/>
            <a:ext cx="2362200" cy="1605084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4873752" cy="4572000"/>
          </a:xfrm>
        </p:spPr>
        <p:txBody>
          <a:bodyPr>
            <a:normAutofit/>
          </a:bodyPr>
          <a:lstStyle/>
          <a:p>
            <a:pPr lvl="1"/>
            <a:r>
              <a:rPr lang="en-US" sz="5100" dirty="0" err="1" smtClean="0"/>
              <a:t>uruguayo</a:t>
            </a:r>
            <a:r>
              <a:rPr lang="en-US" sz="5100" dirty="0" smtClean="0"/>
              <a:t>/a</a:t>
            </a:r>
          </a:p>
          <a:p>
            <a:pPr>
              <a:buNone/>
            </a:pPr>
            <a:endParaRPr lang="en-US" sz="4400" dirty="0"/>
          </a:p>
        </p:txBody>
      </p:sp>
      <p:pic>
        <p:nvPicPr>
          <p:cNvPr id="6" name="Picture 5" descr="uruguay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3810000"/>
            <a:ext cx="3810000" cy="2857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Venezuela</a:t>
            </a:r>
            <a:endParaRPr lang="en-US" sz="4000" b="1" dirty="0"/>
          </a:p>
        </p:txBody>
      </p:sp>
      <p:pic>
        <p:nvPicPr>
          <p:cNvPr id="5" name="Content Placeholder 4" descr="venezuela flag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752600"/>
            <a:ext cx="1905000" cy="127000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4873752" cy="4572000"/>
          </a:xfrm>
        </p:spPr>
        <p:txBody>
          <a:bodyPr>
            <a:normAutofit/>
          </a:bodyPr>
          <a:lstStyle/>
          <a:p>
            <a:pPr lvl="1"/>
            <a:r>
              <a:rPr lang="en-US" sz="5100" dirty="0" err="1" smtClean="0"/>
              <a:t>venezolano</a:t>
            </a:r>
            <a:r>
              <a:rPr lang="en-US" sz="5100" dirty="0" smtClean="0"/>
              <a:t>/a</a:t>
            </a:r>
          </a:p>
          <a:p>
            <a:pPr>
              <a:buNone/>
            </a:pPr>
            <a:endParaRPr lang="en-US" sz="4400" dirty="0"/>
          </a:p>
        </p:txBody>
      </p:sp>
      <p:pic>
        <p:nvPicPr>
          <p:cNvPr id="6" name="Picture 5" descr="venezuel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3154511"/>
            <a:ext cx="3084347" cy="370348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**NOTE: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Nationalities are adjectives and must agree in number and gender.</a:t>
            </a:r>
          </a:p>
          <a:p>
            <a:r>
              <a:rPr lang="en-US" sz="4800" dirty="0" smtClean="0"/>
              <a:t>We do NOT capitalize </a:t>
            </a:r>
            <a:r>
              <a:rPr lang="en-US" sz="4800" dirty="0" smtClean="0"/>
              <a:t>nationalities in Spanish.</a:t>
            </a:r>
            <a:endParaRPr lang="en-US" sz="4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Argentina</a:t>
            </a:r>
            <a:endParaRPr lang="en-US" sz="4000" b="1" dirty="0"/>
          </a:p>
        </p:txBody>
      </p:sp>
      <p:pic>
        <p:nvPicPr>
          <p:cNvPr id="5" name="Content Placeholder 4" descr="argentina flag.gif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905000"/>
            <a:ext cx="2209800" cy="1492974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4873752" cy="4572000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argentino</a:t>
            </a:r>
            <a:r>
              <a:rPr lang="en-US" sz="5400" dirty="0" smtClean="0"/>
              <a:t>/a</a:t>
            </a:r>
          </a:p>
          <a:p>
            <a:pPr>
              <a:buNone/>
            </a:pPr>
            <a:endParaRPr lang="en-US" sz="4400" dirty="0"/>
          </a:p>
        </p:txBody>
      </p:sp>
      <p:pic>
        <p:nvPicPr>
          <p:cNvPr id="6" name="Picture 5" descr="argenti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3595116"/>
            <a:ext cx="1496736" cy="326288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Bolivia</a:t>
            </a:r>
            <a:endParaRPr lang="en-US" sz="4000" b="1" dirty="0"/>
          </a:p>
        </p:txBody>
      </p:sp>
      <p:pic>
        <p:nvPicPr>
          <p:cNvPr id="5" name="Content Placeholder 4" descr="bolivia flag.gif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685800" y="1828800"/>
            <a:ext cx="1752600" cy="131445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4873752" cy="4572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boliviano/a</a:t>
            </a:r>
          </a:p>
          <a:p>
            <a:pPr>
              <a:buNone/>
            </a:pPr>
            <a:endParaRPr lang="en-US" sz="4400" dirty="0"/>
          </a:p>
        </p:txBody>
      </p:sp>
      <p:pic>
        <p:nvPicPr>
          <p:cNvPr id="6" name="Picture 5" descr="boliv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3581400"/>
            <a:ext cx="2173764" cy="291762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Chile</a:t>
            </a:r>
            <a:endParaRPr lang="en-US" sz="4000" b="1" dirty="0"/>
          </a:p>
        </p:txBody>
      </p:sp>
      <p:pic>
        <p:nvPicPr>
          <p:cNvPr id="5" name="Content Placeholder 4" descr="chile flag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1752600"/>
            <a:ext cx="2286000" cy="1523048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4873752" cy="4572000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chileno</a:t>
            </a:r>
            <a:r>
              <a:rPr lang="en-US" sz="5400" dirty="0" smtClean="0"/>
              <a:t>/a</a:t>
            </a:r>
          </a:p>
          <a:p>
            <a:pPr>
              <a:buNone/>
            </a:pPr>
            <a:endParaRPr lang="en-US" sz="4400" dirty="0"/>
          </a:p>
        </p:txBody>
      </p:sp>
      <p:pic>
        <p:nvPicPr>
          <p:cNvPr id="6" name="Picture 5" descr="chi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3505200"/>
            <a:ext cx="1794540" cy="3352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Colombia</a:t>
            </a:r>
            <a:endParaRPr lang="en-US" sz="4000" b="1" dirty="0"/>
          </a:p>
        </p:txBody>
      </p:sp>
      <p:pic>
        <p:nvPicPr>
          <p:cNvPr id="5" name="Content Placeholder 4" descr="colombia flag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1676400"/>
            <a:ext cx="2057400" cy="137160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4873752" cy="4572000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colombiano</a:t>
            </a:r>
            <a:r>
              <a:rPr lang="en-US" sz="5400" dirty="0" smtClean="0"/>
              <a:t>/a</a:t>
            </a:r>
          </a:p>
          <a:p>
            <a:pPr>
              <a:buNone/>
            </a:pPr>
            <a:endParaRPr lang="en-US" sz="4400" dirty="0"/>
          </a:p>
        </p:txBody>
      </p:sp>
      <p:pic>
        <p:nvPicPr>
          <p:cNvPr id="6" name="Picture 5" descr="colombi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3581400"/>
            <a:ext cx="2847975" cy="30575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Costa Rica</a:t>
            </a:r>
            <a:endParaRPr lang="en-US" sz="4000" b="1" dirty="0"/>
          </a:p>
        </p:txBody>
      </p:sp>
      <p:pic>
        <p:nvPicPr>
          <p:cNvPr id="5" name="Content Placeholder 4" descr="costar rica flag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1981200"/>
            <a:ext cx="2133600" cy="128016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4873752" cy="4572000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costarricense</a:t>
            </a:r>
            <a:endParaRPr lang="en-US" sz="5400" dirty="0" smtClean="0"/>
          </a:p>
          <a:p>
            <a:pPr>
              <a:buNone/>
            </a:pPr>
            <a:endParaRPr lang="en-US" sz="4400" dirty="0"/>
          </a:p>
        </p:txBody>
      </p:sp>
      <p:pic>
        <p:nvPicPr>
          <p:cNvPr id="6" name="Picture 5" descr="costa ric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3505200"/>
            <a:ext cx="3810000" cy="2857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Cuba</a:t>
            </a:r>
            <a:endParaRPr lang="en-US" sz="4000" b="1" dirty="0"/>
          </a:p>
        </p:txBody>
      </p:sp>
      <p:pic>
        <p:nvPicPr>
          <p:cNvPr id="5" name="Content Placeholder 4" descr="cuba flag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" y="1828800"/>
            <a:ext cx="2895600" cy="144780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4873752" cy="4572000"/>
          </a:xfrm>
        </p:spPr>
        <p:txBody>
          <a:bodyPr>
            <a:normAutofit/>
          </a:bodyPr>
          <a:lstStyle/>
          <a:p>
            <a:pPr lvl="1"/>
            <a:r>
              <a:rPr lang="en-US" sz="5100" dirty="0" err="1" smtClean="0"/>
              <a:t>cubano</a:t>
            </a:r>
            <a:r>
              <a:rPr lang="en-US" sz="5100" dirty="0" smtClean="0"/>
              <a:t>/a</a:t>
            </a:r>
          </a:p>
          <a:p>
            <a:pPr>
              <a:buNone/>
            </a:pPr>
            <a:endParaRPr lang="en-US" sz="4400" dirty="0"/>
          </a:p>
        </p:txBody>
      </p:sp>
      <p:pic>
        <p:nvPicPr>
          <p:cNvPr id="6" name="Picture 5" descr="cub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3581400"/>
            <a:ext cx="3810000" cy="2857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Ecuador</a:t>
            </a:r>
            <a:endParaRPr lang="en-US" sz="4000" b="1" dirty="0"/>
          </a:p>
        </p:txBody>
      </p:sp>
      <p:pic>
        <p:nvPicPr>
          <p:cNvPr id="5" name="Content Placeholder 4" descr="ecudor flag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1828800"/>
            <a:ext cx="2819400" cy="140970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4873752" cy="4572000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ecuatoriano</a:t>
            </a:r>
            <a:r>
              <a:rPr lang="en-US" sz="5400" dirty="0" smtClean="0"/>
              <a:t>/a</a:t>
            </a:r>
          </a:p>
          <a:p>
            <a:pPr>
              <a:buNone/>
            </a:pPr>
            <a:endParaRPr lang="en-US" sz="4400" dirty="0"/>
          </a:p>
        </p:txBody>
      </p:sp>
      <p:pic>
        <p:nvPicPr>
          <p:cNvPr id="6" name="Picture 5" descr="ecuad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3790950"/>
            <a:ext cx="2672211" cy="30670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45</TotalTime>
  <Words>80</Words>
  <Application>Microsoft Office PowerPoint</Application>
  <PresentationFormat>On-screen Show (4:3)</PresentationFormat>
  <Paragraphs>47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Oriel</vt:lpstr>
      <vt:lpstr>Nacionalidades </vt:lpstr>
      <vt:lpstr>Slide 2</vt:lpstr>
      <vt:lpstr>Argentina</vt:lpstr>
      <vt:lpstr>Bolivia</vt:lpstr>
      <vt:lpstr>Chile</vt:lpstr>
      <vt:lpstr>Colombia</vt:lpstr>
      <vt:lpstr>Costa Rica</vt:lpstr>
      <vt:lpstr>Cuba</vt:lpstr>
      <vt:lpstr>Ecuador</vt:lpstr>
      <vt:lpstr>El salvador</vt:lpstr>
      <vt:lpstr>España</vt:lpstr>
      <vt:lpstr>Guatemala</vt:lpstr>
      <vt:lpstr>Honduras</vt:lpstr>
      <vt:lpstr>México</vt:lpstr>
      <vt:lpstr>Nicaragua</vt:lpstr>
      <vt:lpstr>Panamá</vt:lpstr>
      <vt:lpstr>Paraguay</vt:lpstr>
      <vt:lpstr>Perú</vt:lpstr>
      <vt:lpstr>Puerto Rico</vt:lpstr>
      <vt:lpstr>República Dominicana</vt:lpstr>
      <vt:lpstr>Uruguay</vt:lpstr>
      <vt:lpstr>Venezuela</vt:lpstr>
      <vt:lpstr>**NOTE:</vt:lpstr>
    </vt:vector>
  </TitlesOfParts>
  <Company>Community High School District 117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Nacionalidades </dc:title>
  <dc:creator>District 117</dc:creator>
  <cp:lastModifiedBy>District 117</cp:lastModifiedBy>
  <cp:revision>11</cp:revision>
  <dcterms:created xsi:type="dcterms:W3CDTF">2008-08-11T02:10:11Z</dcterms:created>
  <dcterms:modified xsi:type="dcterms:W3CDTF">2012-08-15T20:41:06Z</dcterms:modified>
</cp:coreProperties>
</file>