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C80C3-22E4-491F-A786-DB2407D9B6DA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B299F0-1675-477D-918B-2051CFA60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Saber v </a:t>
            </a:r>
            <a:r>
              <a:rPr lang="en-US" sz="4800" dirty="0" err="1" smtClean="0"/>
              <a:t>Conocer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Realidades</a:t>
            </a:r>
            <a:r>
              <a:rPr lang="en-US" dirty="0" smtClean="0"/>
              <a:t> 2—1B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</a:t>
            </a:r>
            <a:r>
              <a:rPr lang="en-US" sz="6000" dirty="0" err="1" smtClean="0">
                <a:latin typeface="Franklin Gothic Book"/>
              </a:rPr>
              <a:t>ú</a:t>
            </a:r>
            <a:r>
              <a:rPr lang="en-US" sz="6000" dirty="0" smtClean="0">
                <a:latin typeface="Franklin Gothic Book"/>
              </a:rPr>
              <a:t> __________ la </a:t>
            </a:r>
            <a:r>
              <a:rPr lang="en-US" sz="6000" dirty="0" err="1" smtClean="0">
                <a:latin typeface="Franklin Gothic Book"/>
              </a:rPr>
              <a:t>fecha</a:t>
            </a:r>
            <a:r>
              <a:rPr lang="en-US" sz="6000" dirty="0" smtClean="0">
                <a:latin typeface="Franklin Gothic Book"/>
              </a:rPr>
              <a:t> del </a:t>
            </a:r>
            <a:r>
              <a:rPr lang="en-US" sz="6000" dirty="0" err="1" smtClean="0">
                <a:latin typeface="Franklin Gothic Book"/>
              </a:rPr>
              <a:t>examen</a:t>
            </a:r>
            <a:r>
              <a:rPr lang="en-US" sz="6000" dirty="0" smtClean="0">
                <a:latin typeface="Franklin Gothic Book"/>
              </a:rPr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5240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sabes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___________ a Raquel.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conozco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Heriberto</a:t>
            </a:r>
            <a:r>
              <a:rPr lang="en-US" sz="6000" dirty="0" smtClean="0"/>
              <a:t> y Ana ___________ </a:t>
            </a:r>
            <a:r>
              <a:rPr lang="en-US" sz="6000" dirty="0" err="1" smtClean="0"/>
              <a:t>d</a:t>
            </a:r>
            <a:r>
              <a:rPr lang="en-US" sz="6000" dirty="0" err="1" smtClean="0">
                <a:latin typeface="Franklin Gothic Book"/>
              </a:rPr>
              <a:t>ónde</a:t>
            </a:r>
            <a:r>
              <a:rPr lang="en-US" sz="6000" dirty="0" smtClean="0">
                <a:latin typeface="Franklin Gothic Book"/>
              </a:rPr>
              <a:t> </a:t>
            </a:r>
            <a:r>
              <a:rPr lang="en-US" sz="6000" dirty="0" err="1" smtClean="0">
                <a:latin typeface="Franklin Gothic Book"/>
              </a:rPr>
              <a:t>está</a:t>
            </a:r>
            <a:r>
              <a:rPr lang="en-US" sz="6000" dirty="0" smtClean="0">
                <a:latin typeface="Franklin Gothic Book"/>
              </a:rPr>
              <a:t> la </a:t>
            </a:r>
            <a:r>
              <a:rPr lang="en-US" sz="6000" dirty="0" err="1" smtClean="0">
                <a:latin typeface="Franklin Gothic Book"/>
              </a:rPr>
              <a:t>escuela</a:t>
            </a:r>
            <a:r>
              <a:rPr lang="en-US" sz="6000" dirty="0" smtClean="0">
                <a:latin typeface="Franklin Gothic Book"/>
              </a:rPr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saben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Samuel y </a:t>
            </a:r>
            <a:r>
              <a:rPr lang="en-US" sz="6000" dirty="0" err="1" smtClean="0"/>
              <a:t>yo</a:t>
            </a:r>
            <a:r>
              <a:rPr lang="en-US" sz="6000" dirty="0" smtClean="0"/>
              <a:t> ___________ </a:t>
            </a:r>
            <a:r>
              <a:rPr lang="en-US" sz="6000" dirty="0" err="1" smtClean="0"/>
              <a:t>qui</a:t>
            </a:r>
            <a:r>
              <a:rPr lang="en-US" sz="6000" dirty="0" err="1" smtClean="0">
                <a:latin typeface="Franklin Gothic Book"/>
              </a:rPr>
              <a:t>én</a:t>
            </a:r>
            <a:r>
              <a:rPr lang="en-US" sz="6000" dirty="0" smtClean="0">
                <a:latin typeface="Franklin Gothic Book"/>
              </a:rPr>
              <a:t> </a:t>
            </a:r>
            <a:r>
              <a:rPr lang="en-US" sz="6000" dirty="0" err="1" smtClean="0">
                <a:latin typeface="Franklin Gothic Book"/>
              </a:rPr>
              <a:t>es</a:t>
            </a:r>
            <a:r>
              <a:rPr lang="en-US" sz="6000" dirty="0" smtClean="0">
                <a:latin typeface="Franklin Gothic Book"/>
              </a:rPr>
              <a:t> la </a:t>
            </a:r>
            <a:r>
              <a:rPr lang="en-US" sz="6000" dirty="0" err="1" smtClean="0">
                <a:latin typeface="Franklin Gothic Book"/>
              </a:rPr>
              <a:t>profesora</a:t>
            </a:r>
            <a:r>
              <a:rPr lang="en-US" sz="6000" dirty="0" smtClean="0">
                <a:latin typeface="Franklin Gothic Book"/>
              </a:rPr>
              <a:t> de arte.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sabemos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</a:t>
            </a:r>
            <a:r>
              <a:rPr lang="en-US" sz="6000" dirty="0" err="1" smtClean="0">
                <a:latin typeface="Franklin Gothic Book"/>
              </a:rPr>
              <a:t>ú</a:t>
            </a:r>
            <a:r>
              <a:rPr lang="en-US" sz="6000" dirty="0" smtClean="0">
                <a:latin typeface="Franklin Gothic Book"/>
              </a:rPr>
              <a:t> _________ </a:t>
            </a:r>
            <a:r>
              <a:rPr lang="en-US" sz="6000" smtClean="0">
                <a:latin typeface="Franklin Gothic Book"/>
              </a:rPr>
              <a:t>la ciudad </a:t>
            </a:r>
            <a:r>
              <a:rPr lang="en-US" sz="6000" dirty="0" smtClean="0">
                <a:latin typeface="Franklin Gothic Book"/>
              </a:rPr>
              <a:t>de Madrid en </a:t>
            </a:r>
            <a:r>
              <a:rPr lang="en-US" sz="6000" dirty="0" err="1" smtClean="0">
                <a:latin typeface="Franklin Gothic Book"/>
              </a:rPr>
              <a:t>España</a:t>
            </a:r>
            <a:r>
              <a:rPr lang="en-US" sz="6000" dirty="0" smtClean="0">
                <a:latin typeface="Franklin Gothic Book"/>
              </a:rPr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5240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conoces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Saber and </a:t>
            </a:r>
            <a:r>
              <a:rPr lang="en-US" sz="6000" dirty="0" err="1" smtClean="0"/>
              <a:t>conocer</a:t>
            </a:r>
            <a:r>
              <a:rPr lang="en-US" sz="6000" dirty="0" smtClean="0"/>
              <a:t> both mean ________.  However, we use them for different purposes.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2860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6666FF"/>
                </a:solidFill>
              </a:rPr>
              <a:t>t</a:t>
            </a:r>
            <a:r>
              <a:rPr lang="en-US" sz="6600" dirty="0" smtClean="0">
                <a:solidFill>
                  <a:srgbClr val="6666FF"/>
                </a:solidFill>
              </a:rPr>
              <a:t>o know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Both are _______ verbs with an irregular _____ form.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2954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6666FF"/>
                </a:solidFill>
              </a:rPr>
              <a:t>-ER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2860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yo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SABER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53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Yo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Nosotros</a:t>
                      </a:r>
                      <a:r>
                        <a:rPr lang="en-US" sz="2400" dirty="0" smtClean="0"/>
                        <a:t>/as</a:t>
                      </a:r>
                      <a:endParaRPr lang="en-US" sz="2400" dirty="0"/>
                    </a:p>
                  </a:txBody>
                  <a:tcPr/>
                </a:tc>
              </a:tr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T</a:t>
                      </a:r>
                      <a:r>
                        <a:rPr lang="en-US" sz="2400" dirty="0" err="1" smtClean="0">
                          <a:latin typeface="Franklin Gothic Book"/>
                        </a:rPr>
                        <a:t>ú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Vosotros</a:t>
                      </a:r>
                      <a:r>
                        <a:rPr lang="en-US" sz="2400" dirty="0" smtClean="0"/>
                        <a:t>/as</a:t>
                      </a:r>
                      <a:endParaRPr lang="en-US" sz="2400" dirty="0"/>
                    </a:p>
                  </a:txBody>
                  <a:tcPr/>
                </a:tc>
              </a:tr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>
                          <a:latin typeface="Franklin Gothic Book"/>
                        </a:rPr>
                        <a:t>Ėl</a:t>
                      </a:r>
                      <a:endParaRPr lang="en-US" sz="2400" dirty="0" smtClean="0">
                        <a:latin typeface="Franklin Gothic Book"/>
                      </a:endParaRPr>
                    </a:p>
                    <a:p>
                      <a:r>
                        <a:rPr lang="en-US" sz="2400" dirty="0" smtClean="0">
                          <a:latin typeface="Franklin Gothic Book"/>
                        </a:rPr>
                        <a:t>Ella </a:t>
                      </a:r>
                    </a:p>
                    <a:p>
                      <a:r>
                        <a:rPr lang="en-US" sz="2400" dirty="0" err="1" smtClean="0">
                          <a:latin typeface="Franklin Gothic Book"/>
                        </a:rPr>
                        <a:t>Ud</a:t>
                      </a:r>
                      <a:r>
                        <a:rPr lang="en-US" sz="2400" dirty="0" smtClean="0">
                          <a:latin typeface="Franklin Gothic Book"/>
                        </a:rPr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Ellos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Ellas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Uds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13360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é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6576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abes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5626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abe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1336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abemos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41148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abéis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53340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aben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conocer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800" cy="5303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Yo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Nosotros</a:t>
                      </a:r>
                      <a:r>
                        <a:rPr lang="en-US" sz="2400" dirty="0" smtClean="0"/>
                        <a:t>/as</a:t>
                      </a:r>
                      <a:endParaRPr lang="en-US" sz="2400" dirty="0"/>
                    </a:p>
                  </a:txBody>
                  <a:tcPr/>
                </a:tc>
              </a:tr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T</a:t>
                      </a:r>
                      <a:r>
                        <a:rPr lang="en-US" sz="2400" dirty="0" err="1" smtClean="0">
                          <a:latin typeface="Franklin Gothic Book"/>
                        </a:rPr>
                        <a:t>ú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Vosotros</a:t>
                      </a:r>
                      <a:r>
                        <a:rPr lang="en-US" sz="2400" dirty="0" smtClean="0"/>
                        <a:t>/as</a:t>
                      </a:r>
                      <a:endParaRPr lang="en-US" sz="2400" dirty="0"/>
                    </a:p>
                  </a:txBody>
                  <a:tcPr/>
                </a:tc>
              </a:tr>
              <a:tr h="1767946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>
                          <a:latin typeface="Franklin Gothic Book"/>
                        </a:rPr>
                        <a:t>Ėl</a:t>
                      </a:r>
                      <a:endParaRPr lang="en-US" sz="2400" dirty="0" smtClean="0">
                        <a:latin typeface="Franklin Gothic Book"/>
                      </a:endParaRPr>
                    </a:p>
                    <a:p>
                      <a:r>
                        <a:rPr lang="en-US" sz="2400" dirty="0" smtClean="0">
                          <a:latin typeface="Franklin Gothic Book"/>
                        </a:rPr>
                        <a:t>Ella </a:t>
                      </a:r>
                    </a:p>
                    <a:p>
                      <a:r>
                        <a:rPr lang="en-US" sz="2400" dirty="0" err="1" smtClean="0">
                          <a:latin typeface="Franklin Gothic Book"/>
                        </a:rPr>
                        <a:t>Ud</a:t>
                      </a:r>
                      <a:r>
                        <a:rPr lang="en-US" sz="2400" dirty="0" smtClean="0">
                          <a:latin typeface="Franklin Gothic Book"/>
                        </a:rPr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Ellos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Ellas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Uds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21336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conozco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6576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conoces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5626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conoce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1336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conocemos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41148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conocéis</a:t>
            </a:r>
            <a:endParaRPr lang="en-US" sz="6600" dirty="0">
              <a:solidFill>
                <a:srgbClr val="66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53340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conocen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				CONOCER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know facts and information</a:t>
            </a:r>
          </a:p>
          <a:p>
            <a:r>
              <a:rPr lang="en-US" sz="4800" dirty="0" smtClean="0"/>
              <a:t>To know how to do something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 know a person (use a personal ‘a’)</a:t>
            </a:r>
          </a:p>
          <a:p>
            <a:r>
              <a:rPr lang="en-US" sz="4800" dirty="0" smtClean="0"/>
              <a:t>To be familiar with a place or thing.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______ </a:t>
            </a:r>
            <a:r>
              <a:rPr lang="en-US" sz="6000" dirty="0" err="1" smtClean="0"/>
              <a:t>jugar</a:t>
            </a:r>
            <a:r>
              <a:rPr lang="en-US" sz="6000" dirty="0" smtClean="0"/>
              <a:t> a los bolos.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5240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s</a:t>
            </a:r>
            <a:r>
              <a:rPr lang="en-US" sz="6600" dirty="0" err="1" smtClean="0">
                <a:solidFill>
                  <a:srgbClr val="6666FF"/>
                </a:solidFill>
                <a:latin typeface="Franklin Gothic Book"/>
              </a:rPr>
              <a:t>é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Margarita y </a:t>
            </a:r>
            <a:r>
              <a:rPr lang="en-US" sz="6000" dirty="0" err="1" smtClean="0"/>
              <a:t>yo</a:t>
            </a:r>
            <a:r>
              <a:rPr lang="en-US" sz="6000" dirty="0" smtClean="0"/>
              <a:t> __________  a la </a:t>
            </a:r>
            <a:r>
              <a:rPr lang="en-US" sz="6000" dirty="0" err="1" smtClean="0"/>
              <a:t>profesora</a:t>
            </a:r>
            <a:r>
              <a:rPr lang="en-US" sz="6000" dirty="0" smtClean="0"/>
              <a:t> de </a:t>
            </a:r>
            <a:r>
              <a:rPr lang="en-US" sz="6000" dirty="0" err="1" smtClean="0"/>
              <a:t>ciencias</a:t>
            </a:r>
            <a:r>
              <a:rPr lang="en-US" sz="6000" dirty="0" smtClean="0"/>
              <a:t> </a:t>
            </a:r>
            <a:r>
              <a:rPr lang="en-US" sz="6000" dirty="0" err="1" smtClean="0"/>
              <a:t>sociales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conocemos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Paco</a:t>
            </a:r>
            <a:r>
              <a:rPr lang="en-US" sz="6000" dirty="0" smtClean="0"/>
              <a:t> __________ Lake Villa, IL.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6666FF"/>
                </a:solidFill>
              </a:rPr>
              <a:t>conoce</a:t>
            </a:r>
            <a:endParaRPr lang="en-US" sz="6600" dirty="0">
              <a:solidFill>
                <a:srgbClr val="66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179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Saber v Conocer</vt:lpstr>
      <vt:lpstr>PowerPoint Presentation</vt:lpstr>
      <vt:lpstr>PowerPoint Presentation</vt:lpstr>
      <vt:lpstr>SABER</vt:lpstr>
      <vt:lpstr>conocer</vt:lpstr>
      <vt:lpstr>SABER    CONOCER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Community High School District 117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v Conocer</dc:title>
  <dc:creator>District 117</dc:creator>
  <cp:lastModifiedBy>District 117</cp:lastModifiedBy>
  <cp:revision>12</cp:revision>
  <dcterms:created xsi:type="dcterms:W3CDTF">2008-08-12T01:18:06Z</dcterms:created>
  <dcterms:modified xsi:type="dcterms:W3CDTF">2012-09-25T20:31:51Z</dcterms:modified>
</cp:coreProperties>
</file>